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73" r:id="rId8"/>
    <p:sldId id="263" r:id="rId9"/>
    <p:sldId id="274" r:id="rId10"/>
    <p:sldId id="275" r:id="rId11"/>
    <p:sldId id="264" r:id="rId12"/>
    <p:sldId id="265" r:id="rId13"/>
    <p:sldId id="266" r:id="rId14"/>
    <p:sldId id="267" r:id="rId15"/>
    <p:sldId id="268" r:id="rId16"/>
    <p:sldId id="269" r:id="rId17"/>
    <p:sldId id="270" r:id="rId18"/>
    <p:sldId id="271" r:id="rId19"/>
    <p:sldId id="272" r:id="rId2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284"/>
  </p:normalViewPr>
  <p:slideViewPr>
    <p:cSldViewPr>
      <p:cViewPr>
        <p:scale>
          <a:sx n="115" d="100"/>
          <a:sy n="115" d="100"/>
        </p:scale>
        <p:origin x="472"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4315631-06F4-F642-B54C-81AE86F73351}" type="datetimeFigureOut">
              <a:rPr lang="en-US" smtClean="0"/>
              <a:t>12/10/22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94DDA74-6478-C841-9BEF-EE1D353F7BC4}" type="slidenum">
              <a:rPr lang="en-US" smtClean="0"/>
              <a:t>‹#›</a:t>
            </a:fld>
            <a:endParaRPr lang="en-US"/>
          </a:p>
        </p:txBody>
      </p:sp>
    </p:spTree>
    <p:extLst>
      <p:ext uri="{BB962C8B-B14F-4D97-AF65-F5344CB8AC3E}">
        <p14:creationId xmlns:p14="http://schemas.microsoft.com/office/powerpoint/2010/main" val="264960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##This is real data, it has been anonymized and sampled from the original dataset.</a:t>
            </a:r>
            <a:endParaRPr lang="en-US" dirty="0"/>
          </a:p>
        </p:txBody>
      </p:sp>
      <p:sp>
        <p:nvSpPr>
          <p:cNvPr id="4" name="Slide Number Placeholder 3"/>
          <p:cNvSpPr>
            <a:spLocks noGrp="1"/>
          </p:cNvSpPr>
          <p:nvPr>
            <p:ph type="sldNum" sz="quarter" idx="5"/>
          </p:nvPr>
        </p:nvSpPr>
        <p:spPr/>
        <p:txBody>
          <a:bodyPr/>
          <a:lstStyle/>
          <a:p>
            <a:fld id="{394DDA74-6478-C841-9BEF-EE1D353F7BC4}" type="slidenum">
              <a:rPr lang="en-US" smtClean="0"/>
              <a:t>3</a:t>
            </a:fld>
            <a:endParaRPr lang="en-US"/>
          </a:p>
        </p:txBody>
      </p:sp>
    </p:spTree>
    <p:extLst>
      <p:ext uri="{BB962C8B-B14F-4D97-AF65-F5344CB8AC3E}">
        <p14:creationId xmlns:p14="http://schemas.microsoft.com/office/powerpoint/2010/main" val="2014379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2"/>
            <a:ext cx="12188875" cy="6857631"/>
          </a:xfrm>
          <a:prstGeom prst="rect">
            <a:avLst/>
          </a:prstGeom>
        </p:spPr>
      </p:pic>
      <p:pic>
        <p:nvPicPr>
          <p:cNvPr id="17" name="bg object 17"/>
          <p:cNvPicPr/>
          <p:nvPr/>
        </p:nvPicPr>
        <p:blipFill>
          <a:blip r:embed="rId3" cstate="print"/>
          <a:stretch>
            <a:fillRect/>
          </a:stretch>
        </p:blipFill>
        <p:spPr>
          <a:xfrm>
            <a:off x="0" y="2206802"/>
            <a:ext cx="12191758" cy="3162236"/>
          </a:xfrm>
          <a:prstGeom prst="rect">
            <a:avLst/>
          </a:prstGeom>
        </p:spPr>
      </p:pic>
      <p:sp>
        <p:nvSpPr>
          <p:cNvPr id="2" name="Holder 2"/>
          <p:cNvSpPr>
            <a:spLocks noGrp="1"/>
          </p:cNvSpPr>
          <p:nvPr>
            <p:ph type="ctrTitle"/>
          </p:nvPr>
        </p:nvSpPr>
        <p:spPr>
          <a:xfrm>
            <a:off x="2691257" y="3039389"/>
            <a:ext cx="6864984" cy="817879"/>
          </a:xfrm>
          <a:prstGeom prst="rect">
            <a:avLst/>
          </a:prstGeom>
        </p:spPr>
        <p:txBody>
          <a:bodyPr wrap="square" lIns="0" tIns="0" rIns="0" bIns="0">
            <a:spAutoFit/>
          </a:bodyPr>
          <a:lstStyle>
            <a:lvl1pPr>
              <a:defRPr sz="5200" b="0" i="0">
                <a:solidFill>
                  <a:schemeClr val="bg1"/>
                </a:solidFill>
                <a:latin typeface="Calibri Light"/>
                <a:cs typeface="Calibri Light"/>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2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55" y="-355"/>
            <a:ext cx="5093335" cy="6858000"/>
          </a:xfrm>
          <a:custGeom>
            <a:avLst/>
            <a:gdLst/>
            <a:ahLst/>
            <a:cxnLst/>
            <a:rect l="l" t="t" r="r" b="b"/>
            <a:pathLst>
              <a:path w="5093335" h="6858000">
                <a:moveTo>
                  <a:pt x="5092915" y="0"/>
                </a:moveTo>
                <a:lnTo>
                  <a:pt x="0" y="0"/>
                </a:lnTo>
                <a:lnTo>
                  <a:pt x="0" y="6857631"/>
                </a:lnTo>
                <a:lnTo>
                  <a:pt x="2546629" y="6857631"/>
                </a:lnTo>
                <a:lnTo>
                  <a:pt x="5092915" y="6857631"/>
                </a:lnTo>
                <a:lnTo>
                  <a:pt x="5092915" y="0"/>
                </a:lnTo>
                <a:close/>
              </a:path>
            </a:pathLst>
          </a:custGeom>
          <a:solidFill>
            <a:srgbClr val="4371C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55" y="12"/>
            <a:ext cx="12191403" cy="1576070"/>
          </a:xfrm>
          <a:prstGeom prst="rect">
            <a:avLst/>
          </a:prstGeom>
        </p:spPr>
      </p:pic>
      <p:pic>
        <p:nvPicPr>
          <p:cNvPr id="17" name="bg object 17"/>
          <p:cNvPicPr/>
          <p:nvPr/>
        </p:nvPicPr>
        <p:blipFill>
          <a:blip r:embed="rId3" cstate="print"/>
          <a:stretch>
            <a:fillRect/>
          </a:stretch>
        </p:blipFill>
        <p:spPr>
          <a:xfrm>
            <a:off x="0" y="12"/>
            <a:ext cx="8128444" cy="1574622"/>
          </a:xfrm>
          <a:prstGeom prst="rect">
            <a:avLst/>
          </a:prstGeom>
        </p:spPr>
      </p:pic>
      <p:pic>
        <p:nvPicPr>
          <p:cNvPr id="18" name="bg object 18"/>
          <p:cNvPicPr/>
          <p:nvPr/>
        </p:nvPicPr>
        <p:blipFill>
          <a:blip r:embed="rId4" cstate="print"/>
          <a:stretch>
            <a:fillRect/>
          </a:stretch>
        </p:blipFill>
        <p:spPr>
          <a:xfrm>
            <a:off x="0" y="12"/>
            <a:ext cx="12191758" cy="1573911"/>
          </a:xfrm>
          <a:prstGeom prst="rect">
            <a:avLst/>
          </a:prstGeom>
        </p:spPr>
      </p:pic>
      <p:sp>
        <p:nvSpPr>
          <p:cNvPr id="2" name="Holder 2"/>
          <p:cNvSpPr>
            <a:spLocks noGrp="1"/>
          </p:cNvSpPr>
          <p:nvPr>
            <p:ph type="title"/>
          </p:nvPr>
        </p:nvSpPr>
        <p:spPr/>
        <p:txBody>
          <a:bodyPr lIns="0" tIns="0" rIns="0" bIns="0"/>
          <a:lstStyle>
            <a:lvl1pPr>
              <a:defRPr sz="28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36600" y="321119"/>
            <a:ext cx="4331970" cy="6179185"/>
          </a:xfrm>
          <a:custGeom>
            <a:avLst/>
            <a:gdLst/>
            <a:ahLst/>
            <a:cxnLst/>
            <a:rect l="l" t="t" r="r" b="b"/>
            <a:pathLst>
              <a:path w="4331970" h="6179185">
                <a:moveTo>
                  <a:pt x="4331881" y="0"/>
                </a:moveTo>
                <a:lnTo>
                  <a:pt x="0" y="0"/>
                </a:lnTo>
                <a:lnTo>
                  <a:pt x="0" y="6179045"/>
                </a:lnTo>
                <a:lnTo>
                  <a:pt x="2166124" y="6179045"/>
                </a:lnTo>
                <a:lnTo>
                  <a:pt x="4331881" y="6179045"/>
                </a:lnTo>
                <a:lnTo>
                  <a:pt x="4331881" y="0"/>
                </a:lnTo>
                <a:close/>
              </a:path>
            </a:pathLst>
          </a:custGeom>
          <a:solidFill>
            <a:srgbClr val="3F3F3F">
              <a:alpha val="89999"/>
            </a:srgbClr>
          </a:solidFill>
        </p:spPr>
        <p:txBody>
          <a:bodyPr wrap="square" lIns="0" tIns="0" rIns="0" bIns="0" rtlCol="0"/>
          <a:lstStyle/>
          <a:p>
            <a:endParaRPr/>
          </a:p>
        </p:txBody>
      </p:sp>
      <p:sp>
        <p:nvSpPr>
          <p:cNvPr id="17" name="bg object 17"/>
          <p:cNvSpPr/>
          <p:nvPr/>
        </p:nvSpPr>
        <p:spPr>
          <a:xfrm>
            <a:off x="336600" y="321119"/>
            <a:ext cx="4331970" cy="6179185"/>
          </a:xfrm>
          <a:custGeom>
            <a:avLst/>
            <a:gdLst/>
            <a:ahLst/>
            <a:cxnLst/>
            <a:rect l="l" t="t" r="r" b="b"/>
            <a:pathLst>
              <a:path w="4331970" h="6179185">
                <a:moveTo>
                  <a:pt x="2166124" y="6179045"/>
                </a:moveTo>
                <a:lnTo>
                  <a:pt x="0" y="6179045"/>
                </a:lnTo>
                <a:lnTo>
                  <a:pt x="0" y="0"/>
                </a:lnTo>
                <a:lnTo>
                  <a:pt x="4331881" y="0"/>
                </a:lnTo>
                <a:lnTo>
                  <a:pt x="4331881" y="6179045"/>
                </a:lnTo>
                <a:lnTo>
                  <a:pt x="2166124" y="6179045"/>
                </a:lnTo>
                <a:close/>
              </a:path>
            </a:pathLst>
          </a:custGeom>
          <a:ln w="127077">
            <a:solidFill>
              <a:srgbClr val="585858"/>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3100" y="430453"/>
            <a:ext cx="10852150" cy="1435290"/>
          </a:xfrm>
          <a:prstGeom prst="rect">
            <a:avLst/>
          </a:prstGeom>
        </p:spPr>
        <p:txBody>
          <a:bodyPr wrap="square" lIns="0" tIns="0" rIns="0" bIns="0">
            <a:spAutoFit/>
          </a:bodyPr>
          <a:lstStyle>
            <a:lvl1pPr>
              <a:defRPr sz="28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896518" y="2059813"/>
            <a:ext cx="10093325" cy="3847465"/>
          </a:xfrm>
          <a:prstGeom prst="rect">
            <a:avLst/>
          </a:prstGeom>
        </p:spPr>
        <p:txBody>
          <a:bodyPr wrap="square" lIns="0" tIns="0" rIns="0" bIns="0">
            <a:spAutoFit/>
          </a:bodyPr>
          <a:lstStyle>
            <a:lvl1pPr>
              <a:defRPr sz="22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12/10/22</a:t>
            </a:fld>
            <a:endParaRPr lang="en-US"/>
          </a:p>
        </p:txBody>
      </p:sp>
      <p:sp>
        <p:nvSpPr>
          <p:cNvPr id="6" name="Holder 6"/>
          <p:cNvSpPr>
            <a:spLocks noGrp="1"/>
          </p:cNvSpPr>
          <p:nvPr>
            <p:ph type="sldNum" sz="quarter" idx="7"/>
          </p:nvPr>
        </p:nvSpPr>
        <p:spPr>
          <a:xfrm>
            <a:off x="8782812" y="6377940"/>
            <a:ext cx="28056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olistbr/marketing-funnel-olist?select=olist_marketing_qualified_leads_dataset.csv" TargetMode="External"/><Relationship Id="rId2" Type="http://schemas.openxmlformats.org/officeDocument/2006/relationships/hyperlink" Target="https://www.kaggle.com/datasets/olistbr/brazilian-ecommerce?datasetId=55151&amp;sortBy=voteCount&amp;select=olist_customers_dataset.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678544" y="2362200"/>
            <a:ext cx="6864984" cy="1612621"/>
          </a:xfrm>
          <a:prstGeom prst="rect">
            <a:avLst/>
          </a:prstGeom>
        </p:spPr>
        <p:txBody>
          <a:bodyPr vert="horz" wrap="square" lIns="0" tIns="12065" rIns="0" bIns="0" rtlCol="0">
            <a:spAutoFit/>
          </a:bodyPr>
          <a:lstStyle/>
          <a:p>
            <a:pPr marL="12700">
              <a:lnSpc>
                <a:spcPct val="100000"/>
              </a:lnSpc>
              <a:spcBef>
                <a:spcPts val="95"/>
              </a:spcBef>
            </a:pPr>
            <a:r>
              <a:rPr lang="en-US" spc="-20" dirty="0"/>
              <a:t>E-Commerce</a:t>
            </a:r>
            <a:r>
              <a:rPr spc="-250" dirty="0"/>
              <a:t> </a:t>
            </a:r>
            <a:r>
              <a:rPr dirty="0"/>
              <a:t>Data</a:t>
            </a:r>
            <a:r>
              <a:rPr spc="-245" dirty="0"/>
              <a:t> </a:t>
            </a:r>
            <a:r>
              <a:rPr spc="-10" dirty="0"/>
              <a:t>Warehouse</a:t>
            </a:r>
            <a:r>
              <a:rPr lang="en-US" spc="-10" dirty="0"/>
              <a:t> and Analysis</a:t>
            </a:r>
            <a:endParaRPr spc="-10" dirty="0"/>
          </a:p>
        </p:txBody>
      </p:sp>
      <p:sp>
        <p:nvSpPr>
          <p:cNvPr id="3" name="object 3"/>
          <p:cNvSpPr txBox="1"/>
          <p:nvPr/>
        </p:nvSpPr>
        <p:spPr>
          <a:xfrm>
            <a:off x="3962400" y="4114800"/>
            <a:ext cx="3817506" cy="925253"/>
          </a:xfrm>
          <a:prstGeom prst="rect">
            <a:avLst/>
          </a:prstGeom>
        </p:spPr>
        <p:txBody>
          <a:bodyPr vert="horz" wrap="square" lIns="0" tIns="118745" rIns="0" bIns="0" rtlCol="0">
            <a:spAutoFit/>
          </a:bodyPr>
          <a:lstStyle/>
          <a:p>
            <a:pPr marL="36830" algn="ctr">
              <a:lnSpc>
                <a:spcPct val="100000"/>
              </a:lnSpc>
              <a:spcBef>
                <a:spcPts val="935"/>
              </a:spcBef>
            </a:pPr>
            <a:r>
              <a:rPr sz="1300" dirty="0">
                <a:solidFill>
                  <a:srgbClr val="FFFFFF"/>
                </a:solidFill>
                <a:latin typeface="Calibri"/>
                <a:cs typeface="Calibri"/>
              </a:rPr>
              <a:t>MET</a:t>
            </a:r>
            <a:r>
              <a:rPr sz="1300" spc="-20" dirty="0">
                <a:solidFill>
                  <a:srgbClr val="FFFFFF"/>
                </a:solidFill>
                <a:latin typeface="Calibri"/>
                <a:cs typeface="Calibri"/>
              </a:rPr>
              <a:t> </a:t>
            </a:r>
            <a:r>
              <a:rPr sz="1300" dirty="0">
                <a:solidFill>
                  <a:srgbClr val="FFFFFF"/>
                </a:solidFill>
                <a:latin typeface="Calibri"/>
                <a:cs typeface="Calibri"/>
              </a:rPr>
              <a:t>CS689</a:t>
            </a:r>
            <a:r>
              <a:rPr sz="1300" spc="275" dirty="0">
                <a:solidFill>
                  <a:srgbClr val="FFFFFF"/>
                </a:solidFill>
                <a:latin typeface="Calibri"/>
                <a:cs typeface="Calibri"/>
              </a:rPr>
              <a:t> </a:t>
            </a:r>
            <a:r>
              <a:rPr sz="1300" dirty="0">
                <a:solidFill>
                  <a:srgbClr val="FFFFFF"/>
                </a:solidFill>
                <a:latin typeface="Calibri"/>
                <a:cs typeface="Calibri"/>
              </a:rPr>
              <a:t>12-</a:t>
            </a:r>
            <a:r>
              <a:rPr lang="en-US" sz="1300" spc="-10" dirty="0">
                <a:solidFill>
                  <a:srgbClr val="FFFFFF"/>
                </a:solidFill>
                <a:latin typeface="Calibri"/>
                <a:cs typeface="Calibri"/>
              </a:rPr>
              <a:t>11</a:t>
            </a:r>
            <a:r>
              <a:rPr sz="1300" spc="-10" dirty="0">
                <a:solidFill>
                  <a:srgbClr val="FFFFFF"/>
                </a:solidFill>
                <a:latin typeface="Calibri"/>
                <a:cs typeface="Calibri"/>
              </a:rPr>
              <a:t>-</a:t>
            </a:r>
            <a:r>
              <a:rPr sz="1300" spc="-20" dirty="0">
                <a:solidFill>
                  <a:srgbClr val="FFFFFF"/>
                </a:solidFill>
                <a:latin typeface="Calibri"/>
                <a:cs typeface="Calibri"/>
              </a:rPr>
              <a:t>202</a:t>
            </a:r>
            <a:r>
              <a:rPr lang="en-US" sz="1300" spc="-20" dirty="0">
                <a:solidFill>
                  <a:srgbClr val="FFFFFF"/>
                </a:solidFill>
                <a:latin typeface="Calibri"/>
                <a:cs typeface="Calibri"/>
              </a:rPr>
              <a:t>2</a:t>
            </a:r>
            <a:endParaRPr sz="1300" dirty="0">
              <a:latin typeface="Calibri"/>
              <a:cs typeface="Calibri"/>
            </a:endParaRPr>
          </a:p>
          <a:p>
            <a:pPr algn="ctr">
              <a:lnSpc>
                <a:spcPct val="100000"/>
              </a:lnSpc>
              <a:spcBef>
                <a:spcPts val="840"/>
              </a:spcBef>
            </a:pPr>
            <a:r>
              <a:rPr sz="1300" dirty="0">
                <a:solidFill>
                  <a:srgbClr val="FFFFFF"/>
                </a:solidFill>
                <a:latin typeface="Calibri"/>
                <a:cs typeface="Calibri"/>
              </a:rPr>
              <a:t>Members:</a:t>
            </a:r>
            <a:r>
              <a:rPr sz="1300" spc="-15" dirty="0">
                <a:solidFill>
                  <a:srgbClr val="FFFFFF"/>
                </a:solidFill>
                <a:latin typeface="Calibri"/>
                <a:cs typeface="Calibri"/>
              </a:rPr>
              <a:t> </a:t>
            </a:r>
            <a:r>
              <a:rPr lang="en-US" sz="1300" spc="-15" dirty="0" err="1">
                <a:solidFill>
                  <a:srgbClr val="FFFFFF"/>
                </a:solidFill>
                <a:latin typeface="Calibri"/>
                <a:cs typeface="Calibri"/>
              </a:rPr>
              <a:t>Sansit</a:t>
            </a:r>
            <a:r>
              <a:rPr lang="en-US" sz="1300" spc="-15" dirty="0">
                <a:solidFill>
                  <a:srgbClr val="FFFFFF"/>
                </a:solidFill>
                <a:latin typeface="Calibri"/>
                <a:cs typeface="Calibri"/>
              </a:rPr>
              <a:t> </a:t>
            </a:r>
            <a:r>
              <a:rPr lang="en-US" sz="1300" spc="-15" dirty="0" err="1">
                <a:solidFill>
                  <a:srgbClr val="FFFFFF"/>
                </a:solidFill>
                <a:latin typeface="Calibri"/>
                <a:cs typeface="Calibri"/>
              </a:rPr>
              <a:t>Kabi</a:t>
            </a:r>
            <a:r>
              <a:rPr lang="en-US" sz="1300" spc="-15" dirty="0">
                <a:solidFill>
                  <a:srgbClr val="FFFFFF"/>
                </a:solidFill>
                <a:latin typeface="Calibri"/>
                <a:cs typeface="Calibri"/>
              </a:rPr>
              <a:t>(U21105245)</a:t>
            </a:r>
          </a:p>
          <a:p>
            <a:pPr algn="ctr">
              <a:lnSpc>
                <a:spcPct val="100000"/>
              </a:lnSpc>
              <a:spcBef>
                <a:spcPts val="840"/>
              </a:spcBef>
            </a:pPr>
            <a:r>
              <a:rPr lang="en-US" sz="1300" spc="-15" dirty="0">
                <a:solidFill>
                  <a:srgbClr val="FFFFFF"/>
                </a:solidFill>
                <a:latin typeface="Calibri"/>
                <a:cs typeface="Calibri"/>
              </a:rPr>
              <a:t>Rishabh Singh(U28081858)</a:t>
            </a:r>
            <a:endParaRPr sz="1300" spc="-15" dirty="0">
              <a:solidFill>
                <a:srgbClr val="FFFFFF"/>
              </a:solidFill>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F8D952-6DAB-6C97-C250-B70E1BAF89B5}"/>
              </a:ext>
            </a:extLst>
          </p:cNvPr>
          <p:cNvSpPr txBox="1"/>
          <p:nvPr/>
        </p:nvSpPr>
        <p:spPr>
          <a:xfrm>
            <a:off x="914400" y="3029980"/>
            <a:ext cx="2819400" cy="830997"/>
          </a:xfrm>
          <a:prstGeom prst="rect">
            <a:avLst/>
          </a:prstGeom>
          <a:noFill/>
        </p:spPr>
        <p:txBody>
          <a:bodyPr wrap="square" rtlCol="0">
            <a:spAutoFit/>
          </a:bodyPr>
          <a:lstStyle/>
          <a:p>
            <a:r>
              <a:rPr lang="en-US" sz="4800" u="sng" dirty="0">
                <a:solidFill>
                  <a:srgbClr val="FFFFFF"/>
                </a:solidFill>
                <a:latin typeface="Calibri Light"/>
                <a:cs typeface="Calibri Light"/>
              </a:rPr>
              <a:t>ETL cont.</a:t>
            </a:r>
          </a:p>
        </p:txBody>
      </p:sp>
      <p:pic>
        <p:nvPicPr>
          <p:cNvPr id="8" name="Picture 7" descr="Graphical user interface, text, application, email&#10;&#10;Description automatically generated">
            <a:extLst>
              <a:ext uri="{FF2B5EF4-FFF2-40B4-BE49-F238E27FC236}">
                <a16:creationId xmlns:a16="http://schemas.microsoft.com/office/drawing/2014/main" id="{FAAA22D2-2EDF-6C4A-57AE-19634A14F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2" y="228600"/>
            <a:ext cx="7391400" cy="3048000"/>
          </a:xfrm>
          <a:prstGeom prst="rect">
            <a:avLst/>
          </a:prstGeom>
        </p:spPr>
      </p:pic>
      <p:pic>
        <p:nvPicPr>
          <p:cNvPr id="10" name="Picture 9" descr="Graphical user interface, table&#10;&#10;Description automatically generated">
            <a:extLst>
              <a:ext uri="{FF2B5EF4-FFF2-40B4-BE49-F238E27FC236}">
                <a16:creationId xmlns:a16="http://schemas.microsoft.com/office/drawing/2014/main" id="{61C0B52D-6759-9B2F-CBC4-5C158D187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2" y="3276600"/>
            <a:ext cx="7429498" cy="3581400"/>
          </a:xfrm>
          <a:prstGeom prst="rect">
            <a:avLst/>
          </a:prstGeom>
        </p:spPr>
      </p:pic>
    </p:spTree>
    <p:extLst>
      <p:ext uri="{BB962C8B-B14F-4D97-AF65-F5344CB8AC3E}">
        <p14:creationId xmlns:p14="http://schemas.microsoft.com/office/powerpoint/2010/main" val="391896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723"/>
            <a:ext cx="5751830" cy="6858634"/>
            <a:chOff x="0" y="-723"/>
            <a:chExt cx="5751830" cy="6858634"/>
          </a:xfrm>
        </p:grpSpPr>
        <p:sp>
          <p:nvSpPr>
            <p:cNvPr id="3" name="object 3"/>
            <p:cNvSpPr/>
            <p:nvPr/>
          </p:nvSpPr>
          <p:spPr>
            <a:xfrm>
              <a:off x="0" y="-723"/>
              <a:ext cx="4404360" cy="6858000"/>
            </a:xfrm>
            <a:custGeom>
              <a:avLst/>
              <a:gdLst/>
              <a:ahLst/>
              <a:cxnLst/>
              <a:rect l="l" t="t" r="r" b="b"/>
              <a:pathLst>
                <a:path w="4404360" h="6858000">
                  <a:moveTo>
                    <a:pt x="4101846" y="0"/>
                  </a:moveTo>
                  <a:lnTo>
                    <a:pt x="3223806" y="0"/>
                  </a:lnTo>
                  <a:lnTo>
                    <a:pt x="3223806" y="368"/>
                  </a:lnTo>
                  <a:lnTo>
                    <a:pt x="0" y="368"/>
                  </a:lnTo>
                  <a:lnTo>
                    <a:pt x="0" y="6858000"/>
                  </a:lnTo>
                  <a:lnTo>
                    <a:pt x="4403877" y="6858000"/>
                  </a:lnTo>
                  <a:lnTo>
                    <a:pt x="3254755" y="5264289"/>
                  </a:lnTo>
                  <a:lnTo>
                    <a:pt x="3254755" y="5258879"/>
                  </a:lnTo>
                  <a:lnTo>
                    <a:pt x="4101846" y="0"/>
                  </a:lnTo>
                  <a:close/>
                </a:path>
              </a:pathLst>
            </a:custGeom>
            <a:solidFill>
              <a:srgbClr val="444444"/>
            </a:solidFill>
          </p:spPr>
          <p:txBody>
            <a:bodyPr wrap="square" lIns="0" tIns="0" rIns="0" bIns="0" rtlCol="0"/>
            <a:lstStyle/>
            <a:p>
              <a:endParaRPr/>
            </a:p>
          </p:txBody>
        </p:sp>
        <p:sp>
          <p:nvSpPr>
            <p:cNvPr id="4" name="object 4"/>
            <p:cNvSpPr/>
            <p:nvPr/>
          </p:nvSpPr>
          <p:spPr>
            <a:xfrm>
              <a:off x="3621239" y="0"/>
              <a:ext cx="1122680" cy="5329555"/>
            </a:xfrm>
            <a:custGeom>
              <a:avLst/>
              <a:gdLst/>
              <a:ahLst/>
              <a:cxnLst/>
              <a:rect l="l" t="t" r="r" b="b"/>
              <a:pathLst>
                <a:path w="1122679" h="5329555">
                  <a:moveTo>
                    <a:pt x="1122476" y="0"/>
                  </a:moveTo>
                  <a:lnTo>
                    <a:pt x="868324" y="0"/>
                  </a:lnTo>
                  <a:lnTo>
                    <a:pt x="0" y="5285879"/>
                  </a:lnTo>
                  <a:lnTo>
                    <a:pt x="247319" y="5329085"/>
                  </a:lnTo>
                  <a:lnTo>
                    <a:pt x="1122476" y="0"/>
                  </a:lnTo>
                  <a:close/>
                </a:path>
              </a:pathLst>
            </a:custGeom>
            <a:solidFill>
              <a:srgbClr val="4371C3"/>
            </a:solidFill>
          </p:spPr>
          <p:txBody>
            <a:bodyPr wrap="square" lIns="0" tIns="0" rIns="0" bIns="0" rtlCol="0"/>
            <a:lstStyle/>
            <a:p>
              <a:endParaRPr/>
            </a:p>
          </p:txBody>
        </p:sp>
        <p:sp>
          <p:nvSpPr>
            <p:cNvPr id="5" name="object 5"/>
            <p:cNvSpPr/>
            <p:nvPr/>
          </p:nvSpPr>
          <p:spPr>
            <a:xfrm>
              <a:off x="3314877" y="-355"/>
              <a:ext cx="1117600" cy="5276850"/>
            </a:xfrm>
            <a:custGeom>
              <a:avLst/>
              <a:gdLst/>
              <a:ahLst/>
              <a:cxnLst/>
              <a:rect l="l" t="t" r="r" b="b"/>
              <a:pathLst>
                <a:path w="1117600" h="5276850">
                  <a:moveTo>
                    <a:pt x="1117447" y="0"/>
                  </a:moveTo>
                  <a:lnTo>
                    <a:pt x="864717" y="0"/>
                  </a:lnTo>
                  <a:lnTo>
                    <a:pt x="0" y="5238711"/>
                  </a:lnTo>
                  <a:lnTo>
                    <a:pt x="249123" y="5276519"/>
                  </a:lnTo>
                  <a:lnTo>
                    <a:pt x="1117447" y="0"/>
                  </a:lnTo>
                  <a:close/>
                </a:path>
              </a:pathLst>
            </a:custGeom>
            <a:solidFill>
              <a:srgbClr val="585858"/>
            </a:solidFill>
          </p:spPr>
          <p:txBody>
            <a:bodyPr wrap="square" lIns="0" tIns="0" rIns="0" bIns="0" rtlCol="0"/>
            <a:lstStyle/>
            <a:p>
              <a:endParaRPr/>
            </a:p>
          </p:txBody>
        </p:sp>
        <p:sp>
          <p:nvSpPr>
            <p:cNvPr id="6" name="object 6"/>
            <p:cNvSpPr/>
            <p:nvPr/>
          </p:nvSpPr>
          <p:spPr>
            <a:xfrm>
              <a:off x="3315246" y="5238356"/>
              <a:ext cx="1228725" cy="1619885"/>
            </a:xfrm>
            <a:custGeom>
              <a:avLst/>
              <a:gdLst/>
              <a:ahLst/>
              <a:cxnLst/>
              <a:rect l="l" t="t" r="r" b="b"/>
              <a:pathLst>
                <a:path w="1228725" h="1619884">
                  <a:moveTo>
                    <a:pt x="0" y="0"/>
                  </a:moveTo>
                  <a:lnTo>
                    <a:pt x="1174673" y="1619288"/>
                  </a:lnTo>
                  <a:lnTo>
                    <a:pt x="1228674" y="1619288"/>
                  </a:lnTo>
                  <a:lnTo>
                    <a:pt x="0" y="0"/>
                  </a:lnTo>
                  <a:close/>
                </a:path>
              </a:pathLst>
            </a:custGeom>
            <a:solidFill>
              <a:srgbClr val="252525"/>
            </a:solidFill>
          </p:spPr>
          <p:txBody>
            <a:bodyPr wrap="square" lIns="0" tIns="0" rIns="0" bIns="0" rtlCol="0"/>
            <a:lstStyle/>
            <a:p>
              <a:endParaRPr/>
            </a:p>
          </p:txBody>
        </p:sp>
        <p:sp>
          <p:nvSpPr>
            <p:cNvPr id="7" name="object 7"/>
            <p:cNvSpPr/>
            <p:nvPr/>
          </p:nvSpPr>
          <p:spPr>
            <a:xfrm>
              <a:off x="3621239" y="5290921"/>
              <a:ext cx="1496060" cy="1567180"/>
            </a:xfrm>
            <a:custGeom>
              <a:avLst/>
              <a:gdLst/>
              <a:ahLst/>
              <a:cxnLst/>
              <a:rect l="l" t="t" r="r" b="b"/>
              <a:pathLst>
                <a:path w="1496060" h="1567179">
                  <a:moveTo>
                    <a:pt x="0" y="0"/>
                  </a:moveTo>
                  <a:lnTo>
                    <a:pt x="1442885" y="1566722"/>
                  </a:lnTo>
                  <a:lnTo>
                    <a:pt x="1495437" y="1566722"/>
                  </a:lnTo>
                  <a:lnTo>
                    <a:pt x="0" y="0"/>
                  </a:lnTo>
                  <a:close/>
                </a:path>
              </a:pathLst>
            </a:custGeom>
            <a:solidFill>
              <a:srgbClr val="1F3763"/>
            </a:solidFill>
          </p:spPr>
          <p:txBody>
            <a:bodyPr wrap="square" lIns="0" tIns="0" rIns="0" bIns="0" rtlCol="0"/>
            <a:lstStyle/>
            <a:p>
              <a:endParaRPr/>
            </a:p>
          </p:txBody>
        </p:sp>
        <p:sp>
          <p:nvSpPr>
            <p:cNvPr id="8" name="object 8"/>
            <p:cNvSpPr/>
            <p:nvPr/>
          </p:nvSpPr>
          <p:spPr>
            <a:xfrm>
              <a:off x="3621239" y="5285879"/>
              <a:ext cx="2131060" cy="1572260"/>
            </a:xfrm>
            <a:custGeom>
              <a:avLst/>
              <a:gdLst/>
              <a:ahLst/>
              <a:cxnLst/>
              <a:rect l="l" t="t" r="r" b="b"/>
              <a:pathLst>
                <a:path w="2131060" h="1572259">
                  <a:moveTo>
                    <a:pt x="0" y="0"/>
                  </a:moveTo>
                  <a:lnTo>
                    <a:pt x="0" y="4686"/>
                  </a:lnTo>
                  <a:lnTo>
                    <a:pt x="1495437" y="1571764"/>
                  </a:lnTo>
                  <a:lnTo>
                    <a:pt x="2130475" y="1571764"/>
                  </a:lnTo>
                  <a:lnTo>
                    <a:pt x="247319" y="42837"/>
                  </a:lnTo>
                  <a:lnTo>
                    <a:pt x="0" y="0"/>
                  </a:lnTo>
                  <a:close/>
                </a:path>
              </a:pathLst>
            </a:custGeom>
            <a:solidFill>
              <a:srgbClr val="2E5496"/>
            </a:solidFill>
          </p:spPr>
          <p:txBody>
            <a:bodyPr wrap="square" lIns="0" tIns="0" rIns="0" bIns="0" rtlCol="0"/>
            <a:lstStyle/>
            <a:p>
              <a:endParaRPr/>
            </a:p>
          </p:txBody>
        </p:sp>
        <p:sp>
          <p:nvSpPr>
            <p:cNvPr id="9" name="object 9"/>
            <p:cNvSpPr/>
            <p:nvPr/>
          </p:nvSpPr>
          <p:spPr>
            <a:xfrm>
              <a:off x="3314877" y="5238356"/>
              <a:ext cx="1696085" cy="1619885"/>
            </a:xfrm>
            <a:custGeom>
              <a:avLst/>
              <a:gdLst/>
              <a:ahLst/>
              <a:cxnLst/>
              <a:rect l="l" t="t" r="r" b="b"/>
              <a:pathLst>
                <a:path w="1696085" h="1619884">
                  <a:moveTo>
                    <a:pt x="0" y="0"/>
                  </a:moveTo>
                  <a:lnTo>
                    <a:pt x="1228686" y="1619288"/>
                  </a:lnTo>
                  <a:lnTo>
                    <a:pt x="1695602" y="1619288"/>
                  </a:lnTo>
                  <a:lnTo>
                    <a:pt x="291960" y="95046"/>
                  </a:lnTo>
                  <a:lnTo>
                    <a:pt x="244436" y="42849"/>
                  </a:lnTo>
                  <a:lnTo>
                    <a:pt x="249123" y="42849"/>
                  </a:lnTo>
                  <a:lnTo>
                    <a:pt x="249123" y="37807"/>
                  </a:lnTo>
                  <a:lnTo>
                    <a:pt x="244436" y="37807"/>
                  </a:lnTo>
                  <a:lnTo>
                    <a:pt x="0" y="0"/>
                  </a:lnTo>
                  <a:close/>
                </a:path>
              </a:pathLst>
            </a:custGeom>
            <a:solidFill>
              <a:srgbClr val="3F3F3F"/>
            </a:solidFill>
          </p:spPr>
          <p:txBody>
            <a:bodyPr wrap="square" lIns="0" tIns="0" rIns="0" bIns="0" rtlCol="0"/>
            <a:lstStyle/>
            <a:p>
              <a:endParaRPr/>
            </a:p>
          </p:txBody>
        </p:sp>
      </p:grpSp>
      <p:sp>
        <p:nvSpPr>
          <p:cNvPr id="10" name="object 10"/>
          <p:cNvSpPr txBox="1"/>
          <p:nvPr/>
        </p:nvSpPr>
        <p:spPr>
          <a:xfrm>
            <a:off x="613333" y="2608452"/>
            <a:ext cx="2067560" cy="1183005"/>
          </a:xfrm>
          <a:prstGeom prst="rect">
            <a:avLst/>
          </a:prstGeom>
        </p:spPr>
        <p:txBody>
          <a:bodyPr vert="horz" wrap="square" lIns="0" tIns="82550" rIns="0" bIns="0" rtlCol="0">
            <a:spAutoFit/>
          </a:bodyPr>
          <a:lstStyle/>
          <a:p>
            <a:pPr marL="12700" marR="5080">
              <a:lnSpc>
                <a:spcPts val="4310"/>
              </a:lnSpc>
              <a:spcBef>
                <a:spcPts val="650"/>
              </a:spcBef>
            </a:pPr>
            <a:r>
              <a:rPr sz="4000" b="0" spc="-10" dirty="0">
                <a:solidFill>
                  <a:srgbClr val="FFFFFF"/>
                </a:solidFill>
                <a:latin typeface="Calibri Light"/>
                <a:cs typeface="Calibri Light"/>
              </a:rPr>
              <a:t>Business </a:t>
            </a:r>
            <a:r>
              <a:rPr sz="4000" b="0" spc="-20" dirty="0">
                <a:solidFill>
                  <a:srgbClr val="FFFFFF"/>
                </a:solidFill>
                <a:latin typeface="Calibri Light"/>
                <a:cs typeface="Calibri Light"/>
              </a:rPr>
              <a:t>Questions</a:t>
            </a:r>
            <a:endParaRPr sz="4000">
              <a:latin typeface="Calibri Light"/>
              <a:cs typeface="Calibri Light"/>
            </a:endParaRPr>
          </a:p>
        </p:txBody>
      </p:sp>
      <p:sp>
        <p:nvSpPr>
          <p:cNvPr id="17" name="object 17"/>
          <p:cNvSpPr txBox="1"/>
          <p:nvPr/>
        </p:nvSpPr>
        <p:spPr>
          <a:xfrm>
            <a:off x="4738470" y="430453"/>
            <a:ext cx="6780430" cy="3463640"/>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dirty="0">
                <a:solidFill>
                  <a:schemeClr val="tx1"/>
                </a:solidFill>
                <a:latin typeface="Calibri"/>
                <a:cs typeface="Calibri"/>
              </a:rPr>
              <a:t>What is the yearly trend of customer purchases?</a:t>
            </a:r>
            <a:endParaRPr lang="en-US" sz="2400" dirty="0">
              <a:solidFill>
                <a:schemeClr val="tx1"/>
              </a:solidFill>
              <a:latin typeface="Calibri"/>
              <a:ea typeface="+mj-ea"/>
              <a:cs typeface="Calibri"/>
            </a:endParaRPr>
          </a:p>
          <a:p>
            <a:pPr marL="355600" indent="-342900">
              <a:spcBef>
                <a:spcPts val="100"/>
              </a:spcBef>
              <a:buFont typeface="Arial" panose="020B0604020202020204" pitchFamily="34" charset="0"/>
              <a:buChar char="•"/>
            </a:pPr>
            <a:r>
              <a:rPr lang="en-US" sz="2400" dirty="0">
                <a:solidFill>
                  <a:schemeClr val="tx1"/>
                </a:solidFill>
                <a:latin typeface="Calibri"/>
                <a:cs typeface="Calibri"/>
              </a:rPr>
              <a:t>What are the average order values of customers?</a:t>
            </a:r>
            <a:endParaRPr sz="2400" dirty="0">
              <a:solidFill>
                <a:schemeClr val="tx1"/>
              </a:solidFill>
              <a:latin typeface="Calibri"/>
              <a:cs typeface="Calibri"/>
            </a:endParaRPr>
          </a:p>
          <a:p>
            <a:pPr marL="355600" marR="5080" indent="-342900">
              <a:spcBef>
                <a:spcPts val="100"/>
              </a:spcBef>
              <a:buFont typeface="Arial" panose="020B0604020202020204" pitchFamily="34" charset="0"/>
              <a:buChar char="•"/>
            </a:pPr>
            <a:r>
              <a:rPr lang="en-US" sz="2400" dirty="0">
                <a:solidFill>
                  <a:schemeClr val="tx1"/>
                </a:solidFill>
                <a:latin typeface="Calibri"/>
                <a:cs typeface="Calibri"/>
              </a:rPr>
              <a:t>What are the top 5 cities with the highest customer revenue from 2016 to 2018?</a:t>
            </a:r>
          </a:p>
          <a:p>
            <a:pPr marL="355600" indent="-342900">
              <a:spcBef>
                <a:spcPts val="100"/>
              </a:spcBef>
              <a:buFont typeface="Arial" panose="020B0604020202020204" pitchFamily="34" charset="0"/>
              <a:buChar char="•"/>
            </a:pPr>
            <a:r>
              <a:rPr lang="en-US" sz="2400" dirty="0">
                <a:solidFill>
                  <a:schemeClr val="tx1"/>
                </a:solidFill>
                <a:latin typeface="Calibri"/>
                <a:cs typeface="Calibri"/>
              </a:rPr>
              <a:t>What are the delivery success rates across different states?</a:t>
            </a:r>
          </a:p>
          <a:p>
            <a:pPr marL="355600" marR="5080" indent="-342900">
              <a:spcBef>
                <a:spcPts val="100"/>
              </a:spcBef>
              <a:buFont typeface="Arial" panose="020B0604020202020204" pitchFamily="34" charset="0"/>
              <a:buChar char="•"/>
            </a:pPr>
            <a:r>
              <a:rPr lang="en-US" sz="2400" dirty="0">
                <a:solidFill>
                  <a:schemeClr val="tx1"/>
                </a:solidFill>
                <a:latin typeface="Calibri"/>
                <a:cs typeface="Calibri"/>
              </a:rPr>
              <a:t>What are the preferred forms of payments for different categories?</a:t>
            </a:r>
          </a:p>
          <a:p>
            <a:pPr marL="12700" marR="5080">
              <a:lnSpc>
                <a:spcPts val="4020"/>
              </a:lnSpc>
              <a:spcBef>
                <a:spcPts val="100"/>
              </a:spcBef>
            </a:pPr>
            <a:endParaRPr sz="1400" dirty="0">
              <a:solidFill>
                <a:schemeClr val="tx1"/>
              </a:solidFill>
              <a:latin typeface="Calibri"/>
              <a:ea typeface="+mj-ea"/>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059" y="239306"/>
            <a:ext cx="4462145" cy="6024245"/>
            <a:chOff x="272059" y="239306"/>
            <a:chExt cx="4462145" cy="6024245"/>
          </a:xfrm>
        </p:grpSpPr>
        <p:sp>
          <p:nvSpPr>
            <p:cNvPr id="3" name="object 3"/>
            <p:cNvSpPr/>
            <p:nvPr/>
          </p:nvSpPr>
          <p:spPr>
            <a:xfrm>
              <a:off x="335876" y="303123"/>
              <a:ext cx="4334510" cy="5896610"/>
            </a:xfrm>
            <a:custGeom>
              <a:avLst/>
              <a:gdLst/>
              <a:ahLst/>
              <a:cxnLst/>
              <a:rect l="l" t="t" r="r" b="b"/>
              <a:pathLst>
                <a:path w="4334510" h="5896610">
                  <a:moveTo>
                    <a:pt x="4334040" y="0"/>
                  </a:moveTo>
                  <a:lnTo>
                    <a:pt x="0" y="0"/>
                  </a:lnTo>
                  <a:lnTo>
                    <a:pt x="0" y="5896432"/>
                  </a:lnTo>
                  <a:lnTo>
                    <a:pt x="2167204" y="5896432"/>
                  </a:lnTo>
                  <a:lnTo>
                    <a:pt x="4334040" y="5896432"/>
                  </a:lnTo>
                  <a:lnTo>
                    <a:pt x="4334040" y="0"/>
                  </a:lnTo>
                  <a:close/>
                </a:path>
              </a:pathLst>
            </a:custGeom>
            <a:solidFill>
              <a:srgbClr val="3F3F3F"/>
            </a:solidFill>
          </p:spPr>
          <p:txBody>
            <a:bodyPr wrap="square" lIns="0" tIns="0" rIns="0" bIns="0" rtlCol="0"/>
            <a:lstStyle/>
            <a:p>
              <a:endParaRPr/>
            </a:p>
          </p:txBody>
        </p:sp>
        <p:sp>
          <p:nvSpPr>
            <p:cNvPr id="4" name="object 4"/>
            <p:cNvSpPr/>
            <p:nvPr/>
          </p:nvSpPr>
          <p:spPr>
            <a:xfrm>
              <a:off x="335876" y="303123"/>
              <a:ext cx="4334510" cy="5896610"/>
            </a:xfrm>
            <a:custGeom>
              <a:avLst/>
              <a:gdLst/>
              <a:ahLst/>
              <a:cxnLst/>
              <a:rect l="l" t="t" r="r" b="b"/>
              <a:pathLst>
                <a:path w="4334510" h="5896610">
                  <a:moveTo>
                    <a:pt x="2167204" y="5896432"/>
                  </a:moveTo>
                  <a:lnTo>
                    <a:pt x="0" y="5896432"/>
                  </a:lnTo>
                  <a:lnTo>
                    <a:pt x="0" y="0"/>
                  </a:lnTo>
                  <a:lnTo>
                    <a:pt x="4334040" y="0"/>
                  </a:lnTo>
                  <a:lnTo>
                    <a:pt x="4334040" y="5896432"/>
                  </a:lnTo>
                  <a:lnTo>
                    <a:pt x="2167204" y="5896432"/>
                  </a:lnTo>
                  <a:close/>
                </a:path>
              </a:pathLst>
            </a:custGeom>
            <a:ln w="127077">
              <a:solidFill>
                <a:srgbClr val="3F3F3F"/>
              </a:solidFill>
            </a:ln>
          </p:spPr>
          <p:txBody>
            <a:bodyPr wrap="square" lIns="0" tIns="0" rIns="0" bIns="0" rtlCol="0"/>
            <a:lstStyle/>
            <a:p>
              <a:endParaRPr/>
            </a:p>
          </p:txBody>
        </p:sp>
      </p:grpSp>
      <p:sp>
        <p:nvSpPr>
          <p:cNvPr id="5" name="object 5"/>
          <p:cNvSpPr txBox="1">
            <a:spLocks noGrp="1"/>
          </p:cNvSpPr>
          <p:nvPr>
            <p:ph type="title"/>
          </p:nvPr>
        </p:nvSpPr>
        <p:spPr>
          <a:xfrm>
            <a:off x="673100" y="744385"/>
            <a:ext cx="3524885" cy="1066800"/>
          </a:xfrm>
          <a:prstGeom prst="rect">
            <a:avLst/>
          </a:prstGeom>
        </p:spPr>
        <p:txBody>
          <a:bodyPr vert="horz" wrap="square" lIns="0" tIns="75565" rIns="0" bIns="0" rtlCol="0">
            <a:spAutoFit/>
          </a:bodyPr>
          <a:lstStyle/>
          <a:p>
            <a:pPr marL="12700" marR="5080">
              <a:lnSpc>
                <a:spcPts val="3879"/>
              </a:lnSpc>
              <a:spcBef>
                <a:spcPts val="595"/>
              </a:spcBef>
            </a:pPr>
            <a:r>
              <a:rPr sz="3600" dirty="0"/>
              <a:t>Business</a:t>
            </a:r>
            <a:r>
              <a:rPr sz="3600" spc="-45" dirty="0"/>
              <a:t> </a:t>
            </a:r>
            <a:r>
              <a:rPr sz="3600" spc="-10" dirty="0"/>
              <a:t>Question- Query</a:t>
            </a:r>
            <a:endParaRPr sz="3600"/>
          </a:p>
        </p:txBody>
      </p:sp>
      <p:sp>
        <p:nvSpPr>
          <p:cNvPr id="6" name="object 6"/>
          <p:cNvSpPr/>
          <p:nvPr/>
        </p:nvSpPr>
        <p:spPr>
          <a:xfrm>
            <a:off x="703795" y="2050554"/>
            <a:ext cx="3685540" cy="635"/>
          </a:xfrm>
          <a:custGeom>
            <a:avLst/>
            <a:gdLst/>
            <a:ahLst/>
            <a:cxnLst/>
            <a:rect l="l" t="t" r="r" b="b"/>
            <a:pathLst>
              <a:path w="3685540" h="635">
                <a:moveTo>
                  <a:pt x="0" y="0"/>
                </a:moveTo>
                <a:lnTo>
                  <a:pt x="3685324" y="368"/>
                </a:lnTo>
              </a:path>
            </a:pathLst>
          </a:custGeom>
          <a:ln w="22319">
            <a:solidFill>
              <a:srgbClr val="E6E5E5"/>
            </a:solidFill>
          </a:ln>
        </p:spPr>
        <p:txBody>
          <a:bodyPr wrap="square" lIns="0" tIns="0" rIns="0" bIns="0" rtlCol="0"/>
          <a:lstStyle/>
          <a:p>
            <a:endParaRPr/>
          </a:p>
        </p:txBody>
      </p:sp>
      <p:sp>
        <p:nvSpPr>
          <p:cNvPr id="7" name="object 7"/>
          <p:cNvSpPr txBox="1"/>
          <p:nvPr/>
        </p:nvSpPr>
        <p:spPr>
          <a:xfrm>
            <a:off x="673100" y="2120658"/>
            <a:ext cx="3380740" cy="330835"/>
          </a:xfrm>
          <a:prstGeom prst="rect">
            <a:avLst/>
          </a:prstGeom>
        </p:spPr>
        <p:txBody>
          <a:bodyPr vert="horz" wrap="square" lIns="0" tIns="12700" rIns="0" bIns="0" rtlCol="0">
            <a:spAutoFit/>
          </a:bodyPr>
          <a:lstStyle/>
          <a:p>
            <a:pPr marL="239395" indent="-227329">
              <a:lnSpc>
                <a:spcPct val="100000"/>
              </a:lnSpc>
              <a:spcBef>
                <a:spcPts val="100"/>
              </a:spcBef>
              <a:buFont typeface="Arial"/>
              <a:buChar char="•"/>
              <a:tabLst>
                <a:tab pos="239395" algn="l"/>
                <a:tab pos="240029" algn="l"/>
              </a:tabLst>
            </a:pPr>
            <a:r>
              <a:rPr sz="2000" dirty="0">
                <a:solidFill>
                  <a:srgbClr val="FFFFFF"/>
                </a:solidFill>
                <a:latin typeface="Calibri"/>
                <a:cs typeface="Calibri"/>
              </a:rPr>
              <a:t>Who</a:t>
            </a:r>
            <a:r>
              <a:rPr sz="2000" spc="-15" dirty="0">
                <a:solidFill>
                  <a:srgbClr val="FFFFFF"/>
                </a:solidFill>
                <a:latin typeface="Calibri"/>
                <a:cs typeface="Calibri"/>
              </a:rPr>
              <a:t> </a:t>
            </a:r>
            <a:r>
              <a:rPr sz="2000" dirty="0">
                <a:solidFill>
                  <a:srgbClr val="FFFFFF"/>
                </a:solidFill>
                <a:latin typeface="Calibri"/>
                <a:cs typeface="Calibri"/>
              </a:rPr>
              <a:t>are</a:t>
            </a:r>
            <a:r>
              <a:rPr sz="2000" spc="-5" dirty="0">
                <a:solidFill>
                  <a:srgbClr val="FFFFFF"/>
                </a:solidFill>
                <a:latin typeface="Calibri"/>
                <a:cs typeface="Calibri"/>
              </a:rPr>
              <a:t> </a:t>
            </a:r>
            <a:r>
              <a:rPr sz="2000" dirty="0">
                <a:solidFill>
                  <a:srgbClr val="FFFFFF"/>
                </a:solidFill>
                <a:latin typeface="Calibri"/>
                <a:cs typeface="Calibri"/>
              </a:rPr>
              <a:t>the</a:t>
            </a:r>
            <a:r>
              <a:rPr sz="2000" spc="-10" dirty="0">
                <a:solidFill>
                  <a:srgbClr val="FFFFFF"/>
                </a:solidFill>
                <a:latin typeface="Calibri"/>
                <a:cs typeface="Calibri"/>
              </a:rPr>
              <a:t> </a:t>
            </a:r>
            <a:r>
              <a:rPr sz="2000" dirty="0">
                <a:solidFill>
                  <a:srgbClr val="FFFFFF"/>
                </a:solidFill>
                <a:latin typeface="Calibri"/>
                <a:cs typeface="Calibri"/>
              </a:rPr>
              <a:t>top</a:t>
            </a:r>
            <a:r>
              <a:rPr sz="2000" spc="-10" dirty="0">
                <a:solidFill>
                  <a:srgbClr val="FFFFFF"/>
                </a:solidFill>
                <a:latin typeface="Calibri"/>
                <a:cs typeface="Calibri"/>
              </a:rPr>
              <a:t> </a:t>
            </a:r>
            <a:r>
              <a:rPr sz="2000" dirty="0">
                <a:solidFill>
                  <a:srgbClr val="FFFFFF"/>
                </a:solidFill>
                <a:latin typeface="Calibri"/>
                <a:cs typeface="Calibri"/>
              </a:rPr>
              <a:t>50 </a:t>
            </a:r>
            <a:r>
              <a:rPr sz="2000" spc="-10" dirty="0">
                <a:solidFill>
                  <a:srgbClr val="FFFFFF"/>
                </a:solidFill>
                <a:latin typeface="Calibri"/>
                <a:cs typeface="Calibri"/>
              </a:rPr>
              <a:t>spenders?</a:t>
            </a:r>
            <a:endParaRPr sz="2000">
              <a:latin typeface="Calibri"/>
              <a:cs typeface="Calibri"/>
            </a:endParaRPr>
          </a:p>
        </p:txBody>
      </p:sp>
      <p:pic>
        <p:nvPicPr>
          <p:cNvPr id="8" name="object 8"/>
          <p:cNvPicPr/>
          <p:nvPr/>
        </p:nvPicPr>
        <p:blipFill>
          <a:blip r:embed="rId2" cstate="print"/>
          <a:stretch>
            <a:fillRect/>
          </a:stretch>
        </p:blipFill>
        <p:spPr>
          <a:xfrm>
            <a:off x="6818045" y="484200"/>
            <a:ext cx="3181680" cy="57329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059" y="239306"/>
            <a:ext cx="5862955" cy="6024245"/>
            <a:chOff x="272059" y="239306"/>
            <a:chExt cx="5862955" cy="6024245"/>
          </a:xfrm>
        </p:grpSpPr>
        <p:sp>
          <p:nvSpPr>
            <p:cNvPr id="3" name="object 3"/>
            <p:cNvSpPr/>
            <p:nvPr/>
          </p:nvSpPr>
          <p:spPr>
            <a:xfrm>
              <a:off x="335876" y="303123"/>
              <a:ext cx="5735320" cy="5896610"/>
            </a:xfrm>
            <a:custGeom>
              <a:avLst/>
              <a:gdLst/>
              <a:ahLst/>
              <a:cxnLst/>
              <a:rect l="l" t="t" r="r" b="b"/>
              <a:pathLst>
                <a:path w="5735320" h="5896610">
                  <a:moveTo>
                    <a:pt x="5735167" y="0"/>
                  </a:moveTo>
                  <a:lnTo>
                    <a:pt x="0" y="0"/>
                  </a:lnTo>
                  <a:lnTo>
                    <a:pt x="0" y="5896432"/>
                  </a:lnTo>
                  <a:lnTo>
                    <a:pt x="2867761" y="5896432"/>
                  </a:lnTo>
                  <a:lnTo>
                    <a:pt x="5735167" y="5896432"/>
                  </a:lnTo>
                  <a:lnTo>
                    <a:pt x="5735167" y="0"/>
                  </a:lnTo>
                  <a:close/>
                </a:path>
              </a:pathLst>
            </a:custGeom>
            <a:solidFill>
              <a:srgbClr val="3F3F3F"/>
            </a:solidFill>
          </p:spPr>
          <p:txBody>
            <a:bodyPr wrap="square" lIns="0" tIns="0" rIns="0" bIns="0" rtlCol="0"/>
            <a:lstStyle/>
            <a:p>
              <a:endParaRPr/>
            </a:p>
          </p:txBody>
        </p:sp>
        <p:sp>
          <p:nvSpPr>
            <p:cNvPr id="4" name="object 4"/>
            <p:cNvSpPr/>
            <p:nvPr/>
          </p:nvSpPr>
          <p:spPr>
            <a:xfrm>
              <a:off x="335876" y="303123"/>
              <a:ext cx="5735320" cy="5896610"/>
            </a:xfrm>
            <a:custGeom>
              <a:avLst/>
              <a:gdLst/>
              <a:ahLst/>
              <a:cxnLst/>
              <a:rect l="l" t="t" r="r" b="b"/>
              <a:pathLst>
                <a:path w="5735320" h="5896610">
                  <a:moveTo>
                    <a:pt x="2867761" y="5896432"/>
                  </a:moveTo>
                  <a:lnTo>
                    <a:pt x="0" y="5896432"/>
                  </a:lnTo>
                  <a:lnTo>
                    <a:pt x="0" y="0"/>
                  </a:lnTo>
                  <a:lnTo>
                    <a:pt x="5735167" y="0"/>
                  </a:lnTo>
                  <a:lnTo>
                    <a:pt x="5735167" y="5896432"/>
                  </a:lnTo>
                  <a:lnTo>
                    <a:pt x="2867761" y="5896432"/>
                  </a:lnTo>
                  <a:close/>
                </a:path>
              </a:pathLst>
            </a:custGeom>
            <a:ln w="127077">
              <a:solidFill>
                <a:srgbClr val="3F3F3F"/>
              </a:solidFill>
            </a:ln>
          </p:spPr>
          <p:txBody>
            <a:bodyPr wrap="square" lIns="0" tIns="0" rIns="0" bIns="0" rtlCol="0"/>
            <a:lstStyle/>
            <a:p>
              <a:endParaRPr/>
            </a:p>
          </p:txBody>
        </p:sp>
      </p:grpSp>
      <p:sp>
        <p:nvSpPr>
          <p:cNvPr id="5" name="object 5"/>
          <p:cNvSpPr txBox="1">
            <a:spLocks noGrp="1"/>
          </p:cNvSpPr>
          <p:nvPr>
            <p:ph type="title"/>
          </p:nvPr>
        </p:nvSpPr>
        <p:spPr>
          <a:xfrm>
            <a:off x="673100" y="682104"/>
            <a:ext cx="4101465" cy="1183640"/>
          </a:xfrm>
          <a:prstGeom prst="rect">
            <a:avLst/>
          </a:prstGeom>
        </p:spPr>
        <p:txBody>
          <a:bodyPr vert="horz" wrap="square" lIns="0" tIns="81280" rIns="0" bIns="0" rtlCol="0">
            <a:spAutoFit/>
          </a:bodyPr>
          <a:lstStyle/>
          <a:p>
            <a:pPr marL="12700" marR="5080">
              <a:lnSpc>
                <a:spcPts val="4320"/>
              </a:lnSpc>
              <a:spcBef>
                <a:spcPts val="640"/>
              </a:spcBef>
              <a:tabLst>
                <a:tab pos="1494155" algn="l"/>
              </a:tabLst>
            </a:pPr>
            <a:r>
              <a:rPr sz="4000" dirty="0"/>
              <a:t>Business</a:t>
            </a:r>
            <a:r>
              <a:rPr sz="4000" spc="-90" dirty="0"/>
              <a:t> </a:t>
            </a:r>
            <a:r>
              <a:rPr sz="4000" dirty="0"/>
              <a:t>Question</a:t>
            </a:r>
            <a:r>
              <a:rPr sz="4000" spc="-95" dirty="0"/>
              <a:t> </a:t>
            </a:r>
            <a:r>
              <a:rPr sz="4000" spc="-50" dirty="0"/>
              <a:t>– </a:t>
            </a:r>
            <a:r>
              <a:rPr sz="4000" spc="-10" dirty="0"/>
              <a:t>Query</a:t>
            </a:r>
            <a:r>
              <a:rPr sz="4000" dirty="0"/>
              <a:t>	</a:t>
            </a:r>
            <a:r>
              <a:rPr sz="4000" spc="-20" dirty="0"/>
              <a:t>Cont.</a:t>
            </a:r>
            <a:endParaRPr sz="4000"/>
          </a:p>
        </p:txBody>
      </p:sp>
      <p:sp>
        <p:nvSpPr>
          <p:cNvPr id="6" name="object 6"/>
          <p:cNvSpPr/>
          <p:nvPr/>
        </p:nvSpPr>
        <p:spPr>
          <a:xfrm>
            <a:off x="706678" y="2050554"/>
            <a:ext cx="4563110" cy="635"/>
          </a:xfrm>
          <a:custGeom>
            <a:avLst/>
            <a:gdLst/>
            <a:ahLst/>
            <a:cxnLst/>
            <a:rect l="l" t="t" r="r" b="b"/>
            <a:pathLst>
              <a:path w="4563110" h="635">
                <a:moveTo>
                  <a:pt x="0" y="0"/>
                </a:moveTo>
                <a:lnTo>
                  <a:pt x="4562640" y="368"/>
                </a:lnTo>
              </a:path>
            </a:pathLst>
          </a:custGeom>
          <a:ln w="22319">
            <a:solidFill>
              <a:srgbClr val="E6E5E5"/>
            </a:solidFill>
          </a:ln>
        </p:spPr>
        <p:txBody>
          <a:bodyPr wrap="square" lIns="0" tIns="0" rIns="0" bIns="0" rtlCol="0"/>
          <a:lstStyle/>
          <a:p>
            <a:endParaRPr/>
          </a:p>
        </p:txBody>
      </p:sp>
      <p:sp>
        <p:nvSpPr>
          <p:cNvPr id="7" name="object 7"/>
          <p:cNvSpPr txBox="1"/>
          <p:nvPr/>
        </p:nvSpPr>
        <p:spPr>
          <a:xfrm>
            <a:off x="673100" y="2120658"/>
            <a:ext cx="4201160" cy="330835"/>
          </a:xfrm>
          <a:prstGeom prst="rect">
            <a:avLst/>
          </a:prstGeom>
        </p:spPr>
        <p:txBody>
          <a:bodyPr vert="horz" wrap="square" lIns="0" tIns="12700" rIns="0" bIns="0" rtlCol="0">
            <a:spAutoFit/>
          </a:bodyPr>
          <a:lstStyle/>
          <a:p>
            <a:pPr marL="239395" indent="-227329">
              <a:lnSpc>
                <a:spcPct val="100000"/>
              </a:lnSpc>
              <a:spcBef>
                <a:spcPts val="100"/>
              </a:spcBef>
              <a:buFont typeface="Arial"/>
              <a:buChar char="•"/>
              <a:tabLst>
                <a:tab pos="239395" algn="l"/>
                <a:tab pos="240029" algn="l"/>
              </a:tabLst>
            </a:pPr>
            <a:r>
              <a:rPr sz="2000" dirty="0">
                <a:solidFill>
                  <a:srgbClr val="FFFFFF"/>
                </a:solidFill>
                <a:latin typeface="Calibri"/>
                <a:cs typeface="Calibri"/>
              </a:rPr>
              <a:t>Which</a:t>
            </a:r>
            <a:r>
              <a:rPr sz="2000" spc="-35" dirty="0">
                <a:solidFill>
                  <a:srgbClr val="FFFFFF"/>
                </a:solidFill>
                <a:latin typeface="Calibri"/>
                <a:cs typeface="Calibri"/>
              </a:rPr>
              <a:t> </a:t>
            </a:r>
            <a:r>
              <a:rPr sz="2000" dirty="0">
                <a:solidFill>
                  <a:srgbClr val="FFFFFF"/>
                </a:solidFill>
                <a:latin typeface="Calibri"/>
                <a:cs typeface="Calibri"/>
              </a:rPr>
              <a:t>aisle</a:t>
            </a:r>
            <a:r>
              <a:rPr sz="2000" spc="-35" dirty="0">
                <a:solidFill>
                  <a:srgbClr val="FFFFFF"/>
                </a:solidFill>
                <a:latin typeface="Calibri"/>
                <a:cs typeface="Calibri"/>
              </a:rPr>
              <a:t> </a:t>
            </a:r>
            <a:r>
              <a:rPr sz="2000" dirty="0">
                <a:solidFill>
                  <a:srgbClr val="FFFFFF"/>
                </a:solidFill>
                <a:latin typeface="Calibri"/>
                <a:cs typeface="Calibri"/>
              </a:rPr>
              <a:t>generated</a:t>
            </a:r>
            <a:r>
              <a:rPr sz="2000" spc="-30" dirty="0">
                <a:solidFill>
                  <a:srgbClr val="FFFFFF"/>
                </a:solidFill>
                <a:latin typeface="Calibri"/>
                <a:cs typeface="Calibri"/>
              </a:rPr>
              <a:t> </a:t>
            </a:r>
            <a:r>
              <a:rPr sz="2000" dirty="0">
                <a:solidFill>
                  <a:srgbClr val="FFFFFF"/>
                </a:solidFill>
                <a:latin typeface="Calibri"/>
                <a:cs typeface="Calibri"/>
              </a:rPr>
              <a:t>the</a:t>
            </a:r>
            <a:r>
              <a:rPr sz="2000" spc="-30" dirty="0">
                <a:solidFill>
                  <a:srgbClr val="FFFFFF"/>
                </a:solidFill>
                <a:latin typeface="Calibri"/>
                <a:cs typeface="Calibri"/>
              </a:rPr>
              <a:t> </a:t>
            </a:r>
            <a:r>
              <a:rPr sz="2000" dirty="0">
                <a:solidFill>
                  <a:srgbClr val="FFFFFF"/>
                </a:solidFill>
                <a:latin typeface="Calibri"/>
                <a:cs typeface="Calibri"/>
              </a:rPr>
              <a:t>most</a:t>
            </a:r>
            <a:r>
              <a:rPr sz="2000" spc="-35" dirty="0">
                <a:solidFill>
                  <a:srgbClr val="FFFFFF"/>
                </a:solidFill>
                <a:latin typeface="Calibri"/>
                <a:cs typeface="Calibri"/>
              </a:rPr>
              <a:t> </a:t>
            </a:r>
            <a:r>
              <a:rPr sz="2000" spc="-10" dirty="0">
                <a:solidFill>
                  <a:srgbClr val="FFFFFF"/>
                </a:solidFill>
                <a:latin typeface="Calibri"/>
                <a:cs typeface="Calibri"/>
              </a:rPr>
              <a:t>sales?</a:t>
            </a:r>
            <a:endParaRPr sz="2000">
              <a:latin typeface="Calibri"/>
              <a:cs typeface="Calibri"/>
            </a:endParaRPr>
          </a:p>
        </p:txBody>
      </p:sp>
      <p:pic>
        <p:nvPicPr>
          <p:cNvPr id="8" name="object 8"/>
          <p:cNvPicPr/>
          <p:nvPr/>
        </p:nvPicPr>
        <p:blipFill>
          <a:blip r:embed="rId2" cstate="print"/>
          <a:stretch>
            <a:fillRect/>
          </a:stretch>
        </p:blipFill>
        <p:spPr>
          <a:xfrm>
            <a:off x="7223404" y="484200"/>
            <a:ext cx="3840835" cy="5732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12192000" cy="6858000"/>
            <a:chOff x="0" y="12"/>
            <a:chExt cx="12192000" cy="6858000"/>
          </a:xfrm>
        </p:grpSpPr>
        <p:pic>
          <p:nvPicPr>
            <p:cNvPr id="3" name="object 3"/>
            <p:cNvPicPr/>
            <p:nvPr/>
          </p:nvPicPr>
          <p:blipFill>
            <a:blip r:embed="rId2" cstate="print"/>
            <a:stretch>
              <a:fillRect/>
            </a:stretch>
          </p:blipFill>
          <p:spPr>
            <a:xfrm>
              <a:off x="0" y="12"/>
              <a:ext cx="12191758" cy="6857263"/>
            </a:xfrm>
            <a:prstGeom prst="rect">
              <a:avLst/>
            </a:prstGeom>
          </p:spPr>
        </p:pic>
        <p:pic>
          <p:nvPicPr>
            <p:cNvPr id="4" name="object 4"/>
            <p:cNvPicPr/>
            <p:nvPr/>
          </p:nvPicPr>
          <p:blipFill>
            <a:blip r:embed="rId3" cstate="print"/>
            <a:stretch>
              <a:fillRect/>
            </a:stretch>
          </p:blipFill>
          <p:spPr>
            <a:xfrm>
              <a:off x="0" y="12"/>
              <a:ext cx="4654435" cy="6857631"/>
            </a:xfrm>
            <a:prstGeom prst="rect">
              <a:avLst/>
            </a:prstGeom>
          </p:spPr>
        </p:pic>
      </p:grpSp>
      <p:sp>
        <p:nvSpPr>
          <p:cNvPr id="5" name="object 5"/>
          <p:cNvSpPr txBox="1">
            <a:spLocks noGrp="1"/>
          </p:cNvSpPr>
          <p:nvPr>
            <p:ph type="title"/>
          </p:nvPr>
        </p:nvSpPr>
        <p:spPr>
          <a:prstGeom prst="rect">
            <a:avLst/>
          </a:prstGeom>
        </p:spPr>
        <p:txBody>
          <a:bodyPr vert="horz" wrap="square" lIns="0" tIns="167233" rIns="0" bIns="0" rtlCol="0">
            <a:spAutoFit/>
          </a:bodyPr>
          <a:lstStyle/>
          <a:p>
            <a:pPr marL="62230">
              <a:lnSpc>
                <a:spcPct val="100000"/>
              </a:lnSpc>
              <a:spcBef>
                <a:spcPts val="95"/>
              </a:spcBef>
            </a:pPr>
            <a:r>
              <a:rPr sz="5200" spc="-20" dirty="0"/>
              <a:t>Visualization</a:t>
            </a:r>
            <a:endParaRPr sz="5200"/>
          </a:p>
        </p:txBody>
      </p:sp>
      <p:pic>
        <p:nvPicPr>
          <p:cNvPr id="6" name="object 6"/>
          <p:cNvPicPr/>
          <p:nvPr/>
        </p:nvPicPr>
        <p:blipFill>
          <a:blip r:embed="rId4" cstate="print"/>
          <a:stretch>
            <a:fillRect/>
          </a:stretch>
        </p:blipFill>
        <p:spPr>
          <a:xfrm>
            <a:off x="9746995" y="12"/>
            <a:ext cx="2444762" cy="68572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55"/>
            <a:ext cx="4654550" cy="6858000"/>
            <a:chOff x="0" y="-355"/>
            <a:chExt cx="4654550" cy="6858000"/>
          </a:xfrm>
        </p:grpSpPr>
        <p:sp>
          <p:nvSpPr>
            <p:cNvPr id="3" name="object 3"/>
            <p:cNvSpPr/>
            <p:nvPr/>
          </p:nvSpPr>
          <p:spPr>
            <a:xfrm>
              <a:off x="0" y="-355"/>
              <a:ext cx="4654550" cy="6858000"/>
            </a:xfrm>
            <a:custGeom>
              <a:avLst/>
              <a:gdLst/>
              <a:ahLst/>
              <a:cxnLst/>
              <a:rect l="l" t="t" r="r" b="b"/>
              <a:pathLst>
                <a:path w="4654550" h="6858000">
                  <a:moveTo>
                    <a:pt x="4654080" y="0"/>
                  </a:moveTo>
                  <a:lnTo>
                    <a:pt x="0" y="0"/>
                  </a:lnTo>
                  <a:lnTo>
                    <a:pt x="0" y="6857631"/>
                  </a:lnTo>
                  <a:lnTo>
                    <a:pt x="2327033" y="6857631"/>
                  </a:lnTo>
                  <a:lnTo>
                    <a:pt x="4654080" y="6857631"/>
                  </a:lnTo>
                  <a:lnTo>
                    <a:pt x="4654080" y="0"/>
                  </a:lnTo>
                  <a:close/>
                </a:path>
              </a:pathLst>
            </a:custGeom>
            <a:solidFill>
              <a:srgbClr val="3E3E3E"/>
            </a:solidFill>
          </p:spPr>
          <p:txBody>
            <a:bodyPr wrap="square" lIns="0" tIns="0" rIns="0" bIns="0" rtlCol="0"/>
            <a:lstStyle/>
            <a:p>
              <a:endParaRPr/>
            </a:p>
          </p:txBody>
        </p:sp>
        <p:sp>
          <p:nvSpPr>
            <p:cNvPr id="4" name="object 4"/>
            <p:cNvSpPr/>
            <p:nvPr/>
          </p:nvSpPr>
          <p:spPr>
            <a:xfrm>
              <a:off x="643318" y="623519"/>
              <a:ext cx="3363595" cy="1607185"/>
            </a:xfrm>
            <a:custGeom>
              <a:avLst/>
              <a:gdLst/>
              <a:ahLst/>
              <a:cxnLst/>
              <a:rect l="l" t="t" r="r" b="b"/>
              <a:pathLst>
                <a:path w="3363595" h="1607185">
                  <a:moveTo>
                    <a:pt x="1681924" y="1606677"/>
                  </a:moveTo>
                  <a:lnTo>
                    <a:pt x="0" y="1606677"/>
                  </a:lnTo>
                  <a:lnTo>
                    <a:pt x="0" y="0"/>
                  </a:lnTo>
                  <a:lnTo>
                    <a:pt x="3363480" y="0"/>
                  </a:lnTo>
                  <a:lnTo>
                    <a:pt x="3363480" y="1606677"/>
                  </a:lnTo>
                  <a:lnTo>
                    <a:pt x="1681924" y="1606677"/>
                  </a:lnTo>
                  <a:close/>
                </a:path>
              </a:pathLst>
            </a:custGeom>
            <a:ln w="19079">
              <a:solidFill>
                <a:srgbClr val="FFFFFF"/>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755751" rIns="0" bIns="0" rtlCol="0">
            <a:spAutoFit/>
          </a:bodyPr>
          <a:lstStyle/>
          <a:p>
            <a:pPr marL="633095">
              <a:lnSpc>
                <a:spcPct val="100000"/>
              </a:lnSpc>
              <a:spcBef>
                <a:spcPts val="100"/>
              </a:spcBef>
            </a:pPr>
            <a:r>
              <a:rPr spc="-10" dirty="0"/>
              <a:t>Visualization</a:t>
            </a:r>
            <a:r>
              <a:rPr spc="-70" dirty="0"/>
              <a:t> </a:t>
            </a:r>
            <a:r>
              <a:rPr spc="-50" dirty="0"/>
              <a:t>1</a:t>
            </a:r>
          </a:p>
        </p:txBody>
      </p:sp>
      <p:sp>
        <p:nvSpPr>
          <p:cNvPr id="6" name="object 6"/>
          <p:cNvSpPr txBox="1"/>
          <p:nvPr/>
        </p:nvSpPr>
        <p:spPr>
          <a:xfrm>
            <a:off x="722782" y="2636532"/>
            <a:ext cx="2947035" cy="329577"/>
          </a:xfrm>
          <a:prstGeom prst="rect">
            <a:avLst/>
          </a:prstGeom>
        </p:spPr>
        <p:txBody>
          <a:bodyPr vert="horz" wrap="square" lIns="0" tIns="46990" rIns="0" bIns="0" rtlCol="0">
            <a:spAutoFit/>
          </a:bodyPr>
          <a:lstStyle/>
          <a:p>
            <a:pPr marL="241300" marR="5080" indent="-228600">
              <a:lnSpc>
                <a:spcPts val="2160"/>
              </a:lnSpc>
              <a:spcBef>
                <a:spcPts val="370"/>
              </a:spcBef>
              <a:buFont typeface="Arial"/>
              <a:buChar char="•"/>
              <a:tabLst>
                <a:tab pos="240665" algn="l"/>
                <a:tab pos="241300" algn="l"/>
              </a:tabLst>
            </a:pPr>
            <a:r>
              <a:rPr lang="en-US" sz="2000" dirty="0">
                <a:solidFill>
                  <a:srgbClr val="FFFFFF"/>
                </a:solidFill>
                <a:latin typeface="Calibri"/>
                <a:cs typeface="Calibri"/>
              </a:rPr>
              <a:t>Order count over time</a:t>
            </a:r>
            <a:endParaRPr sz="2000" dirty="0">
              <a:latin typeface="Calibri"/>
              <a:cs typeface="Calibri"/>
            </a:endParaRPr>
          </a:p>
        </p:txBody>
      </p:sp>
      <p:pic>
        <p:nvPicPr>
          <p:cNvPr id="9" name="Picture 8" descr="Graphical user interface, chart&#10;&#10;Description automatically generated">
            <a:extLst>
              <a:ext uri="{FF2B5EF4-FFF2-40B4-BE49-F238E27FC236}">
                <a16:creationId xmlns:a16="http://schemas.microsoft.com/office/drawing/2014/main" id="{973E2702-46DF-DA30-60BB-AE417952F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694" y="-1"/>
            <a:ext cx="7462305" cy="64275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55"/>
            <a:ext cx="4654550" cy="6858000"/>
            <a:chOff x="0" y="-355"/>
            <a:chExt cx="4654550" cy="6858000"/>
          </a:xfrm>
        </p:grpSpPr>
        <p:sp>
          <p:nvSpPr>
            <p:cNvPr id="3" name="object 3"/>
            <p:cNvSpPr/>
            <p:nvPr/>
          </p:nvSpPr>
          <p:spPr>
            <a:xfrm>
              <a:off x="0" y="-355"/>
              <a:ext cx="4654550" cy="6858000"/>
            </a:xfrm>
            <a:custGeom>
              <a:avLst/>
              <a:gdLst/>
              <a:ahLst/>
              <a:cxnLst/>
              <a:rect l="l" t="t" r="r" b="b"/>
              <a:pathLst>
                <a:path w="4654550" h="6858000">
                  <a:moveTo>
                    <a:pt x="4654080" y="0"/>
                  </a:moveTo>
                  <a:lnTo>
                    <a:pt x="0" y="0"/>
                  </a:lnTo>
                  <a:lnTo>
                    <a:pt x="0" y="6857631"/>
                  </a:lnTo>
                  <a:lnTo>
                    <a:pt x="2327033" y="6857631"/>
                  </a:lnTo>
                  <a:lnTo>
                    <a:pt x="4654080" y="6857631"/>
                  </a:lnTo>
                  <a:lnTo>
                    <a:pt x="4654080" y="0"/>
                  </a:lnTo>
                  <a:close/>
                </a:path>
              </a:pathLst>
            </a:custGeom>
            <a:solidFill>
              <a:srgbClr val="3E3E3E"/>
            </a:solidFill>
          </p:spPr>
          <p:txBody>
            <a:bodyPr wrap="square" lIns="0" tIns="0" rIns="0" bIns="0" rtlCol="0"/>
            <a:lstStyle/>
            <a:p>
              <a:endParaRPr/>
            </a:p>
          </p:txBody>
        </p:sp>
        <p:sp>
          <p:nvSpPr>
            <p:cNvPr id="4" name="object 4"/>
            <p:cNvSpPr/>
            <p:nvPr/>
          </p:nvSpPr>
          <p:spPr>
            <a:xfrm>
              <a:off x="643318" y="623519"/>
              <a:ext cx="3363595" cy="1607185"/>
            </a:xfrm>
            <a:custGeom>
              <a:avLst/>
              <a:gdLst/>
              <a:ahLst/>
              <a:cxnLst/>
              <a:rect l="l" t="t" r="r" b="b"/>
              <a:pathLst>
                <a:path w="3363595" h="1607185">
                  <a:moveTo>
                    <a:pt x="1681924" y="1606677"/>
                  </a:moveTo>
                  <a:lnTo>
                    <a:pt x="0" y="1606677"/>
                  </a:lnTo>
                  <a:lnTo>
                    <a:pt x="0" y="0"/>
                  </a:lnTo>
                  <a:lnTo>
                    <a:pt x="3363480" y="0"/>
                  </a:lnTo>
                  <a:lnTo>
                    <a:pt x="3363480" y="1606677"/>
                  </a:lnTo>
                  <a:lnTo>
                    <a:pt x="1681924" y="1606677"/>
                  </a:lnTo>
                  <a:close/>
                </a:path>
              </a:pathLst>
            </a:custGeom>
            <a:ln w="19079">
              <a:solidFill>
                <a:srgbClr val="FFFFFF"/>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755751" rIns="0" bIns="0" rtlCol="0">
            <a:spAutoFit/>
          </a:bodyPr>
          <a:lstStyle/>
          <a:p>
            <a:pPr marL="633095">
              <a:lnSpc>
                <a:spcPct val="100000"/>
              </a:lnSpc>
              <a:spcBef>
                <a:spcPts val="100"/>
              </a:spcBef>
            </a:pPr>
            <a:r>
              <a:rPr spc="-10" dirty="0"/>
              <a:t>Visualization</a:t>
            </a:r>
            <a:r>
              <a:rPr spc="-70" dirty="0"/>
              <a:t> </a:t>
            </a:r>
            <a:r>
              <a:rPr spc="-50" dirty="0"/>
              <a:t>2</a:t>
            </a:r>
          </a:p>
        </p:txBody>
      </p:sp>
      <p:sp>
        <p:nvSpPr>
          <p:cNvPr id="6" name="object 6"/>
          <p:cNvSpPr txBox="1"/>
          <p:nvPr/>
        </p:nvSpPr>
        <p:spPr>
          <a:xfrm>
            <a:off x="722782" y="2636532"/>
            <a:ext cx="2380615" cy="605155"/>
          </a:xfrm>
          <a:prstGeom prst="rect">
            <a:avLst/>
          </a:prstGeom>
        </p:spPr>
        <p:txBody>
          <a:bodyPr vert="horz" wrap="square" lIns="0" tIns="46990" rIns="0" bIns="0" rtlCol="0">
            <a:spAutoFit/>
          </a:bodyPr>
          <a:lstStyle/>
          <a:p>
            <a:pPr marL="241300" marR="5080" indent="-228600">
              <a:lnSpc>
                <a:spcPts val="2160"/>
              </a:lnSpc>
              <a:spcBef>
                <a:spcPts val="370"/>
              </a:spcBef>
              <a:buFont typeface="Arial"/>
              <a:buChar char="•"/>
              <a:tabLst>
                <a:tab pos="240665" algn="l"/>
                <a:tab pos="241300" algn="l"/>
              </a:tabLst>
            </a:pPr>
            <a:r>
              <a:rPr sz="2000" dirty="0">
                <a:solidFill>
                  <a:srgbClr val="FFFFFF"/>
                </a:solidFill>
                <a:latin typeface="Calibri"/>
                <a:cs typeface="Calibri"/>
              </a:rPr>
              <a:t>What</a:t>
            </a:r>
            <a:r>
              <a:rPr sz="2000" spc="-20" dirty="0">
                <a:solidFill>
                  <a:srgbClr val="FFFFFF"/>
                </a:solidFill>
                <a:latin typeface="Calibri"/>
                <a:cs typeface="Calibri"/>
              </a:rPr>
              <a:t> </a:t>
            </a:r>
            <a:r>
              <a:rPr sz="2000" dirty="0">
                <a:solidFill>
                  <a:srgbClr val="FFFFFF"/>
                </a:solidFill>
                <a:latin typeface="Calibri"/>
                <a:cs typeface="Calibri"/>
              </a:rPr>
              <a:t>are</a:t>
            </a:r>
            <a:r>
              <a:rPr sz="2000" spc="-15" dirty="0">
                <a:solidFill>
                  <a:srgbClr val="FFFFFF"/>
                </a:solidFill>
                <a:latin typeface="Calibri"/>
                <a:cs typeface="Calibri"/>
              </a:rPr>
              <a:t> </a:t>
            </a:r>
            <a:r>
              <a:rPr sz="2000" dirty="0">
                <a:solidFill>
                  <a:srgbClr val="FFFFFF"/>
                </a:solidFill>
                <a:latin typeface="Calibri"/>
                <a:cs typeface="Calibri"/>
              </a:rPr>
              <a:t>the</a:t>
            </a:r>
            <a:r>
              <a:rPr sz="2000" spc="-10" dirty="0">
                <a:solidFill>
                  <a:srgbClr val="FFFFFF"/>
                </a:solidFill>
                <a:latin typeface="Calibri"/>
                <a:cs typeface="Calibri"/>
              </a:rPr>
              <a:t> </a:t>
            </a:r>
            <a:r>
              <a:rPr sz="2000" spc="-20" dirty="0">
                <a:solidFill>
                  <a:srgbClr val="FFFFFF"/>
                </a:solidFill>
                <a:latin typeface="Calibri"/>
                <a:cs typeface="Calibri"/>
              </a:rPr>
              <a:t>most </a:t>
            </a:r>
            <a:r>
              <a:rPr sz="2000" dirty="0">
                <a:solidFill>
                  <a:srgbClr val="FFFFFF"/>
                </a:solidFill>
                <a:latin typeface="Calibri"/>
                <a:cs typeface="Calibri"/>
              </a:rPr>
              <a:t>reordered</a:t>
            </a:r>
            <a:r>
              <a:rPr sz="2000" spc="-100" dirty="0">
                <a:solidFill>
                  <a:srgbClr val="FFFFFF"/>
                </a:solidFill>
                <a:latin typeface="Calibri"/>
                <a:cs typeface="Calibri"/>
              </a:rPr>
              <a:t> </a:t>
            </a:r>
            <a:r>
              <a:rPr sz="2000" spc="-10" dirty="0">
                <a:solidFill>
                  <a:srgbClr val="FFFFFF"/>
                </a:solidFill>
                <a:latin typeface="Calibri"/>
                <a:cs typeface="Calibri"/>
              </a:rPr>
              <a:t>products?</a:t>
            </a:r>
            <a:endParaRPr sz="2000">
              <a:latin typeface="Calibri"/>
              <a:cs typeface="Calibri"/>
            </a:endParaRPr>
          </a:p>
        </p:txBody>
      </p:sp>
      <p:pic>
        <p:nvPicPr>
          <p:cNvPr id="7" name="object 7"/>
          <p:cNvPicPr/>
          <p:nvPr/>
        </p:nvPicPr>
        <p:blipFill>
          <a:blip r:embed="rId2" cstate="print"/>
          <a:stretch>
            <a:fillRect/>
          </a:stretch>
        </p:blipFill>
        <p:spPr>
          <a:xfrm>
            <a:off x="5297754" y="1684083"/>
            <a:ext cx="6250317" cy="3328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2783" y="257302"/>
            <a:ext cx="11750040" cy="6306820"/>
            <a:chOff x="272783" y="257302"/>
            <a:chExt cx="11750040" cy="6306820"/>
          </a:xfrm>
        </p:grpSpPr>
        <p:pic>
          <p:nvPicPr>
            <p:cNvPr id="3" name="object 3"/>
            <p:cNvPicPr/>
            <p:nvPr/>
          </p:nvPicPr>
          <p:blipFill>
            <a:blip r:embed="rId2" cstate="print"/>
            <a:stretch>
              <a:fillRect/>
            </a:stretch>
          </p:blipFill>
          <p:spPr>
            <a:xfrm>
              <a:off x="3975836" y="1599898"/>
              <a:ext cx="8046364" cy="4715938"/>
            </a:xfrm>
            <a:prstGeom prst="rect">
              <a:avLst/>
            </a:prstGeom>
          </p:spPr>
        </p:pic>
        <p:sp>
          <p:nvSpPr>
            <p:cNvPr id="4" name="object 4"/>
            <p:cNvSpPr/>
            <p:nvPr/>
          </p:nvSpPr>
          <p:spPr>
            <a:xfrm>
              <a:off x="336600" y="321119"/>
              <a:ext cx="4331970" cy="6179185"/>
            </a:xfrm>
            <a:custGeom>
              <a:avLst/>
              <a:gdLst/>
              <a:ahLst/>
              <a:cxnLst/>
              <a:rect l="l" t="t" r="r" b="b"/>
              <a:pathLst>
                <a:path w="4331970" h="6179185">
                  <a:moveTo>
                    <a:pt x="4331881" y="0"/>
                  </a:moveTo>
                  <a:lnTo>
                    <a:pt x="0" y="0"/>
                  </a:lnTo>
                  <a:lnTo>
                    <a:pt x="0" y="6179045"/>
                  </a:lnTo>
                  <a:lnTo>
                    <a:pt x="2166124" y="6179045"/>
                  </a:lnTo>
                  <a:lnTo>
                    <a:pt x="4331881" y="6179045"/>
                  </a:lnTo>
                  <a:lnTo>
                    <a:pt x="4331881" y="0"/>
                  </a:lnTo>
                  <a:close/>
                </a:path>
              </a:pathLst>
            </a:custGeom>
            <a:solidFill>
              <a:srgbClr val="3F3F3F">
                <a:alpha val="89999"/>
              </a:srgbClr>
            </a:solidFill>
          </p:spPr>
          <p:txBody>
            <a:bodyPr wrap="square" lIns="0" tIns="0" rIns="0" bIns="0" rtlCol="0"/>
            <a:lstStyle/>
            <a:p>
              <a:endParaRPr/>
            </a:p>
          </p:txBody>
        </p:sp>
        <p:sp>
          <p:nvSpPr>
            <p:cNvPr id="5" name="object 5"/>
            <p:cNvSpPr/>
            <p:nvPr/>
          </p:nvSpPr>
          <p:spPr>
            <a:xfrm>
              <a:off x="336600" y="321119"/>
              <a:ext cx="4331970" cy="6179185"/>
            </a:xfrm>
            <a:custGeom>
              <a:avLst/>
              <a:gdLst/>
              <a:ahLst/>
              <a:cxnLst/>
              <a:rect l="l" t="t" r="r" b="b"/>
              <a:pathLst>
                <a:path w="4331970" h="6179185">
                  <a:moveTo>
                    <a:pt x="2166124" y="6179045"/>
                  </a:moveTo>
                  <a:lnTo>
                    <a:pt x="0" y="6179045"/>
                  </a:lnTo>
                  <a:lnTo>
                    <a:pt x="0" y="0"/>
                  </a:lnTo>
                  <a:lnTo>
                    <a:pt x="4331881" y="0"/>
                  </a:lnTo>
                  <a:lnTo>
                    <a:pt x="4331881" y="6179045"/>
                  </a:lnTo>
                  <a:lnTo>
                    <a:pt x="2166124" y="6179045"/>
                  </a:lnTo>
                  <a:close/>
                </a:path>
              </a:pathLst>
            </a:custGeom>
            <a:ln w="127077">
              <a:solidFill>
                <a:srgbClr val="585858"/>
              </a:solidFill>
            </a:ln>
          </p:spPr>
          <p:txBody>
            <a:bodyPr wrap="square" lIns="0" tIns="0" rIns="0" bIns="0" rtlCol="0"/>
            <a:lstStyle/>
            <a:p>
              <a:endParaRPr/>
            </a:p>
          </p:txBody>
        </p:sp>
      </p:grpSp>
      <p:sp>
        <p:nvSpPr>
          <p:cNvPr id="6" name="object 6"/>
          <p:cNvSpPr txBox="1"/>
          <p:nvPr/>
        </p:nvSpPr>
        <p:spPr>
          <a:xfrm>
            <a:off x="400139" y="384658"/>
            <a:ext cx="4331970" cy="6052185"/>
          </a:xfrm>
          <a:prstGeom prst="rect">
            <a:avLst/>
          </a:prstGeom>
        </p:spPr>
        <p:txBody>
          <a:bodyPr vert="horz" wrap="square" lIns="0" tIns="0" rIns="0" bIns="0" rtlCol="0">
            <a:spAutoFit/>
          </a:bodyPr>
          <a:lstStyle/>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marR="121920" algn="ctr">
              <a:lnSpc>
                <a:spcPct val="100000"/>
              </a:lnSpc>
              <a:spcBef>
                <a:spcPts val="4150"/>
              </a:spcBef>
            </a:pPr>
            <a:r>
              <a:rPr sz="4800" b="0" spc="-10" dirty="0">
                <a:solidFill>
                  <a:srgbClr val="FFFFFF"/>
                </a:solidFill>
                <a:latin typeface="Calibri Light"/>
                <a:cs typeface="Calibri Light"/>
              </a:rPr>
              <a:t>Dashboard</a:t>
            </a:r>
            <a:endParaRPr sz="4800">
              <a:latin typeface="Calibri Light"/>
              <a:cs typeface="Calibri Light"/>
            </a:endParaRPr>
          </a:p>
        </p:txBody>
      </p:sp>
      <p:sp>
        <p:nvSpPr>
          <p:cNvPr id="7" name="object 7"/>
          <p:cNvSpPr/>
          <p:nvPr/>
        </p:nvSpPr>
        <p:spPr>
          <a:xfrm>
            <a:off x="1190878" y="3909961"/>
            <a:ext cx="2586990" cy="635"/>
          </a:xfrm>
          <a:custGeom>
            <a:avLst/>
            <a:gdLst/>
            <a:ahLst/>
            <a:cxnLst/>
            <a:rect l="l" t="t" r="r" b="b"/>
            <a:pathLst>
              <a:path w="2586990" h="635">
                <a:moveTo>
                  <a:pt x="0" y="0"/>
                </a:moveTo>
                <a:lnTo>
                  <a:pt x="2586964" y="355"/>
                </a:lnTo>
              </a:path>
            </a:pathLst>
          </a:custGeom>
          <a:ln w="22319">
            <a:solidFill>
              <a:srgbClr val="D8D8D8"/>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3262" y="958570"/>
            <a:ext cx="3597910" cy="1647825"/>
          </a:xfrm>
          <a:prstGeom prst="rect">
            <a:avLst/>
          </a:prstGeom>
        </p:spPr>
        <p:txBody>
          <a:bodyPr vert="horz" wrap="square" lIns="0" tIns="109220" rIns="0" bIns="0" rtlCol="0">
            <a:spAutoFit/>
          </a:bodyPr>
          <a:lstStyle/>
          <a:p>
            <a:pPr marL="12700" marR="5080">
              <a:lnSpc>
                <a:spcPts val="6050"/>
              </a:lnSpc>
              <a:spcBef>
                <a:spcPts val="860"/>
              </a:spcBef>
            </a:pPr>
            <a:r>
              <a:rPr sz="5600" dirty="0"/>
              <a:t>Future</a:t>
            </a:r>
            <a:r>
              <a:rPr sz="5600" spc="-100" dirty="0"/>
              <a:t> </a:t>
            </a:r>
            <a:r>
              <a:rPr sz="5600" spc="-75" dirty="0"/>
              <a:t>Work </a:t>
            </a:r>
            <a:r>
              <a:rPr sz="5600" dirty="0"/>
              <a:t>–</a:t>
            </a:r>
            <a:r>
              <a:rPr sz="5600" spc="-30" dirty="0"/>
              <a:t> </a:t>
            </a:r>
            <a:r>
              <a:rPr sz="5600" dirty="0"/>
              <a:t>what</a:t>
            </a:r>
            <a:r>
              <a:rPr sz="5600" spc="-30" dirty="0"/>
              <a:t> </a:t>
            </a:r>
            <a:r>
              <a:rPr sz="5600" spc="-25" dirty="0"/>
              <a:t>we</a:t>
            </a:r>
            <a:endParaRPr sz="5600"/>
          </a:p>
        </p:txBody>
      </p:sp>
      <p:sp>
        <p:nvSpPr>
          <p:cNvPr id="3" name="object 3"/>
          <p:cNvSpPr txBox="1"/>
          <p:nvPr/>
        </p:nvSpPr>
        <p:spPr>
          <a:xfrm>
            <a:off x="603262" y="2493975"/>
            <a:ext cx="2962275" cy="3184525"/>
          </a:xfrm>
          <a:prstGeom prst="rect">
            <a:avLst/>
          </a:prstGeom>
        </p:spPr>
        <p:txBody>
          <a:bodyPr vert="horz" wrap="square" lIns="0" tIns="97790" rIns="0" bIns="0" rtlCol="0">
            <a:spAutoFit/>
          </a:bodyPr>
          <a:lstStyle/>
          <a:p>
            <a:pPr marL="12700" marR="5080">
              <a:lnSpc>
                <a:spcPct val="90000"/>
              </a:lnSpc>
              <a:spcBef>
                <a:spcPts val="770"/>
              </a:spcBef>
            </a:pPr>
            <a:r>
              <a:rPr sz="5600" b="0" dirty="0">
                <a:solidFill>
                  <a:srgbClr val="FFFFFF"/>
                </a:solidFill>
                <a:latin typeface="Calibri Light"/>
                <a:cs typeface="Calibri Light"/>
              </a:rPr>
              <a:t>would</a:t>
            </a:r>
            <a:r>
              <a:rPr sz="5600" b="0" spc="-70" dirty="0">
                <a:solidFill>
                  <a:srgbClr val="FFFFFF"/>
                </a:solidFill>
                <a:latin typeface="Calibri Light"/>
                <a:cs typeface="Calibri Light"/>
              </a:rPr>
              <a:t> </a:t>
            </a:r>
            <a:r>
              <a:rPr sz="5600" b="0" spc="-25" dirty="0">
                <a:solidFill>
                  <a:srgbClr val="FFFFFF"/>
                </a:solidFill>
                <a:latin typeface="Calibri Light"/>
                <a:cs typeface="Calibri Light"/>
              </a:rPr>
              <a:t>do </a:t>
            </a:r>
            <a:r>
              <a:rPr sz="5600" b="0" dirty="0">
                <a:solidFill>
                  <a:srgbClr val="FFFFFF"/>
                </a:solidFill>
                <a:latin typeface="Calibri Light"/>
                <a:cs typeface="Calibri Light"/>
              </a:rPr>
              <a:t>with</a:t>
            </a:r>
            <a:r>
              <a:rPr sz="5600" b="0" spc="-20" dirty="0">
                <a:solidFill>
                  <a:srgbClr val="FFFFFF"/>
                </a:solidFill>
                <a:latin typeface="Calibri Light"/>
                <a:cs typeface="Calibri Light"/>
              </a:rPr>
              <a:t> </a:t>
            </a:r>
            <a:r>
              <a:rPr sz="5600" b="0" spc="-35" dirty="0">
                <a:solidFill>
                  <a:srgbClr val="FFFFFF"/>
                </a:solidFill>
                <a:latin typeface="Calibri Light"/>
                <a:cs typeface="Calibri Light"/>
              </a:rPr>
              <a:t>more </a:t>
            </a:r>
            <a:r>
              <a:rPr sz="5600" b="0" dirty="0">
                <a:solidFill>
                  <a:srgbClr val="FFFFFF"/>
                </a:solidFill>
                <a:latin typeface="Calibri Light"/>
                <a:cs typeface="Calibri Light"/>
              </a:rPr>
              <a:t>time</a:t>
            </a:r>
            <a:r>
              <a:rPr sz="5600" b="0" spc="-75" dirty="0">
                <a:solidFill>
                  <a:srgbClr val="FFFFFF"/>
                </a:solidFill>
                <a:latin typeface="Calibri Light"/>
                <a:cs typeface="Calibri Light"/>
              </a:rPr>
              <a:t> </a:t>
            </a:r>
            <a:r>
              <a:rPr sz="5600" b="0" spc="-25" dirty="0">
                <a:solidFill>
                  <a:srgbClr val="FFFFFF"/>
                </a:solidFill>
                <a:latin typeface="Calibri Light"/>
                <a:cs typeface="Calibri Light"/>
              </a:rPr>
              <a:t>and </a:t>
            </a:r>
            <a:r>
              <a:rPr sz="5600" b="0" spc="-10" dirty="0">
                <a:solidFill>
                  <a:srgbClr val="FFFFFF"/>
                </a:solidFill>
                <a:latin typeface="Calibri Light"/>
                <a:cs typeface="Calibri Light"/>
              </a:rPr>
              <a:t>resources</a:t>
            </a:r>
            <a:endParaRPr sz="5600">
              <a:latin typeface="Calibri Light"/>
              <a:cs typeface="Calibri Light"/>
            </a:endParaRPr>
          </a:p>
        </p:txBody>
      </p:sp>
      <p:grpSp>
        <p:nvGrpSpPr>
          <p:cNvPr id="4" name="object 4"/>
          <p:cNvGrpSpPr/>
          <p:nvPr/>
        </p:nvGrpSpPr>
        <p:grpSpPr>
          <a:xfrm>
            <a:off x="5468035" y="620280"/>
            <a:ext cx="6264275" cy="1572895"/>
            <a:chOff x="5468035" y="620280"/>
            <a:chExt cx="6264275" cy="1572895"/>
          </a:xfrm>
        </p:grpSpPr>
        <p:sp>
          <p:nvSpPr>
            <p:cNvPr id="5" name="object 5"/>
            <p:cNvSpPr/>
            <p:nvPr/>
          </p:nvSpPr>
          <p:spPr>
            <a:xfrm>
              <a:off x="5468035" y="620280"/>
              <a:ext cx="6264275" cy="1572895"/>
            </a:xfrm>
            <a:custGeom>
              <a:avLst/>
              <a:gdLst/>
              <a:ahLst/>
              <a:cxnLst/>
              <a:rect l="l" t="t" r="r" b="b"/>
              <a:pathLst>
                <a:path w="6264275" h="1572895">
                  <a:moveTo>
                    <a:pt x="157683" y="0"/>
                  </a:moveTo>
                  <a:lnTo>
                    <a:pt x="116909" y="5354"/>
                  </a:lnTo>
                  <a:lnTo>
                    <a:pt x="78841" y="21234"/>
                  </a:lnTo>
                  <a:lnTo>
                    <a:pt x="46440" y="46127"/>
                  </a:lnTo>
                  <a:lnTo>
                    <a:pt x="21602" y="78841"/>
                  </a:lnTo>
                  <a:lnTo>
                    <a:pt x="5722" y="116597"/>
                  </a:lnTo>
                  <a:lnTo>
                    <a:pt x="368" y="157314"/>
                  </a:lnTo>
                  <a:lnTo>
                    <a:pt x="0" y="1415516"/>
                  </a:lnTo>
                  <a:lnTo>
                    <a:pt x="1344" y="1436140"/>
                  </a:lnTo>
                  <a:lnTo>
                    <a:pt x="12001" y="1475763"/>
                  </a:lnTo>
                  <a:lnTo>
                    <a:pt x="32625" y="1511402"/>
                  </a:lnTo>
                  <a:lnTo>
                    <a:pt x="61591" y="1540224"/>
                  </a:lnTo>
                  <a:lnTo>
                    <a:pt x="97230" y="1560842"/>
                  </a:lnTo>
                  <a:lnTo>
                    <a:pt x="136709" y="1571499"/>
                  </a:lnTo>
                  <a:lnTo>
                    <a:pt x="157327" y="1572844"/>
                  </a:lnTo>
                  <a:lnTo>
                    <a:pt x="6106680" y="1572844"/>
                  </a:lnTo>
                  <a:lnTo>
                    <a:pt x="6147454" y="1567487"/>
                  </a:lnTo>
                  <a:lnTo>
                    <a:pt x="6185522" y="1551597"/>
                  </a:lnTo>
                  <a:lnTo>
                    <a:pt x="6217923" y="1526714"/>
                  </a:lnTo>
                  <a:lnTo>
                    <a:pt x="6242761" y="1494002"/>
                  </a:lnTo>
                  <a:lnTo>
                    <a:pt x="6258652" y="1456245"/>
                  </a:lnTo>
                  <a:lnTo>
                    <a:pt x="6264008" y="1415516"/>
                  </a:lnTo>
                  <a:lnTo>
                    <a:pt x="6263984" y="157314"/>
                  </a:lnTo>
                  <a:lnTo>
                    <a:pt x="6258652" y="116909"/>
                  </a:lnTo>
                  <a:lnTo>
                    <a:pt x="6242761" y="78841"/>
                  </a:lnTo>
                  <a:lnTo>
                    <a:pt x="6217878" y="46440"/>
                  </a:lnTo>
                  <a:lnTo>
                    <a:pt x="6185166" y="21602"/>
                  </a:lnTo>
                  <a:lnTo>
                    <a:pt x="6147409" y="5711"/>
                  </a:lnTo>
                  <a:lnTo>
                    <a:pt x="6106680" y="355"/>
                  </a:lnTo>
                  <a:lnTo>
                    <a:pt x="157683" y="0"/>
                  </a:lnTo>
                  <a:close/>
                </a:path>
              </a:pathLst>
            </a:custGeom>
            <a:solidFill>
              <a:srgbClr val="F1F1F1"/>
            </a:solidFill>
          </p:spPr>
          <p:txBody>
            <a:bodyPr wrap="square" lIns="0" tIns="0" rIns="0" bIns="0" rtlCol="0"/>
            <a:lstStyle/>
            <a:p>
              <a:endParaRPr/>
            </a:p>
          </p:txBody>
        </p:sp>
        <p:pic>
          <p:nvPicPr>
            <p:cNvPr id="6" name="object 6"/>
            <p:cNvPicPr/>
            <p:nvPr/>
          </p:nvPicPr>
          <p:blipFill>
            <a:blip r:embed="rId2" cstate="print"/>
            <a:stretch>
              <a:fillRect/>
            </a:stretch>
          </p:blipFill>
          <p:spPr>
            <a:xfrm>
              <a:off x="5943599" y="974534"/>
              <a:ext cx="864349" cy="863980"/>
            </a:xfrm>
            <a:prstGeom prst="rect">
              <a:avLst/>
            </a:prstGeom>
          </p:spPr>
        </p:pic>
      </p:grpSp>
      <p:sp>
        <p:nvSpPr>
          <p:cNvPr id="7" name="object 7"/>
          <p:cNvSpPr txBox="1"/>
          <p:nvPr/>
        </p:nvSpPr>
        <p:spPr>
          <a:xfrm>
            <a:off x="7438225" y="1179969"/>
            <a:ext cx="3829685" cy="407034"/>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Implement</a:t>
            </a:r>
            <a:r>
              <a:rPr sz="2500" spc="-100" dirty="0">
                <a:latin typeface="Calibri"/>
                <a:cs typeface="Calibri"/>
              </a:rPr>
              <a:t> </a:t>
            </a:r>
            <a:r>
              <a:rPr sz="2500" dirty="0">
                <a:latin typeface="Calibri"/>
                <a:cs typeface="Calibri"/>
              </a:rPr>
              <a:t>prediction</a:t>
            </a:r>
            <a:r>
              <a:rPr sz="2500" spc="-105" dirty="0">
                <a:latin typeface="Calibri"/>
                <a:cs typeface="Calibri"/>
              </a:rPr>
              <a:t> </a:t>
            </a:r>
            <a:r>
              <a:rPr sz="2500" spc="-10" dirty="0">
                <a:latin typeface="Calibri"/>
                <a:cs typeface="Calibri"/>
              </a:rPr>
              <a:t>models</a:t>
            </a:r>
            <a:endParaRPr sz="2500">
              <a:latin typeface="Calibri"/>
              <a:cs typeface="Calibri"/>
            </a:endParaRPr>
          </a:p>
        </p:txBody>
      </p:sp>
      <p:grpSp>
        <p:nvGrpSpPr>
          <p:cNvPr id="8" name="object 8"/>
          <p:cNvGrpSpPr/>
          <p:nvPr/>
        </p:nvGrpSpPr>
        <p:grpSpPr>
          <a:xfrm>
            <a:off x="5468035" y="2585885"/>
            <a:ext cx="6264275" cy="1572895"/>
            <a:chOff x="5468035" y="2585885"/>
            <a:chExt cx="6264275" cy="1572895"/>
          </a:xfrm>
        </p:grpSpPr>
        <p:sp>
          <p:nvSpPr>
            <p:cNvPr id="9" name="object 9"/>
            <p:cNvSpPr/>
            <p:nvPr/>
          </p:nvSpPr>
          <p:spPr>
            <a:xfrm>
              <a:off x="5468035" y="2585885"/>
              <a:ext cx="6264275" cy="1572895"/>
            </a:xfrm>
            <a:custGeom>
              <a:avLst/>
              <a:gdLst/>
              <a:ahLst/>
              <a:cxnLst/>
              <a:rect l="l" t="t" r="r" b="b"/>
              <a:pathLst>
                <a:path w="6264275" h="1572895">
                  <a:moveTo>
                    <a:pt x="157683" y="0"/>
                  </a:moveTo>
                  <a:lnTo>
                    <a:pt x="116909" y="5354"/>
                  </a:lnTo>
                  <a:lnTo>
                    <a:pt x="78841" y="21234"/>
                  </a:lnTo>
                  <a:lnTo>
                    <a:pt x="46440" y="46116"/>
                  </a:lnTo>
                  <a:lnTo>
                    <a:pt x="21602" y="78828"/>
                  </a:lnTo>
                  <a:lnTo>
                    <a:pt x="5722" y="116585"/>
                  </a:lnTo>
                  <a:lnTo>
                    <a:pt x="368" y="157314"/>
                  </a:lnTo>
                  <a:lnTo>
                    <a:pt x="0" y="1415516"/>
                  </a:lnTo>
                  <a:lnTo>
                    <a:pt x="1344" y="1436140"/>
                  </a:lnTo>
                  <a:lnTo>
                    <a:pt x="12001" y="1475763"/>
                  </a:lnTo>
                  <a:lnTo>
                    <a:pt x="32625" y="1511402"/>
                  </a:lnTo>
                  <a:lnTo>
                    <a:pt x="61591" y="1540224"/>
                  </a:lnTo>
                  <a:lnTo>
                    <a:pt x="97230" y="1560835"/>
                  </a:lnTo>
                  <a:lnTo>
                    <a:pt x="136709" y="1571487"/>
                  </a:lnTo>
                  <a:lnTo>
                    <a:pt x="157327" y="1572831"/>
                  </a:lnTo>
                  <a:lnTo>
                    <a:pt x="6106680" y="1572831"/>
                  </a:lnTo>
                  <a:lnTo>
                    <a:pt x="6147454" y="1567476"/>
                  </a:lnTo>
                  <a:lnTo>
                    <a:pt x="6185522" y="1551597"/>
                  </a:lnTo>
                  <a:lnTo>
                    <a:pt x="6217923" y="1526713"/>
                  </a:lnTo>
                  <a:lnTo>
                    <a:pt x="6242761" y="1493989"/>
                  </a:lnTo>
                  <a:lnTo>
                    <a:pt x="6258652" y="1456243"/>
                  </a:lnTo>
                  <a:lnTo>
                    <a:pt x="6264008" y="1415516"/>
                  </a:lnTo>
                  <a:lnTo>
                    <a:pt x="6263985" y="157314"/>
                  </a:lnTo>
                  <a:lnTo>
                    <a:pt x="6258652" y="116906"/>
                  </a:lnTo>
                  <a:lnTo>
                    <a:pt x="6242761" y="78828"/>
                  </a:lnTo>
                  <a:lnTo>
                    <a:pt x="6217878" y="46437"/>
                  </a:lnTo>
                  <a:lnTo>
                    <a:pt x="6185166" y="21589"/>
                  </a:lnTo>
                  <a:lnTo>
                    <a:pt x="6147409" y="5710"/>
                  </a:lnTo>
                  <a:lnTo>
                    <a:pt x="6106680" y="355"/>
                  </a:lnTo>
                  <a:lnTo>
                    <a:pt x="157683" y="0"/>
                  </a:lnTo>
                  <a:close/>
                </a:path>
              </a:pathLst>
            </a:custGeom>
            <a:solidFill>
              <a:srgbClr val="F1F1F1"/>
            </a:solidFill>
          </p:spPr>
          <p:txBody>
            <a:bodyPr wrap="square" lIns="0" tIns="0" rIns="0" bIns="0" rtlCol="0"/>
            <a:lstStyle/>
            <a:p>
              <a:endParaRPr/>
            </a:p>
          </p:txBody>
        </p:sp>
        <p:pic>
          <p:nvPicPr>
            <p:cNvPr id="10" name="object 10"/>
            <p:cNvPicPr/>
            <p:nvPr/>
          </p:nvPicPr>
          <p:blipFill>
            <a:blip r:embed="rId3" cstate="print"/>
            <a:stretch>
              <a:fillRect/>
            </a:stretch>
          </p:blipFill>
          <p:spPr>
            <a:xfrm>
              <a:off x="5943599" y="2940138"/>
              <a:ext cx="864349" cy="863981"/>
            </a:xfrm>
            <a:prstGeom prst="rect">
              <a:avLst/>
            </a:prstGeom>
          </p:spPr>
        </p:pic>
      </p:grpSp>
      <p:sp>
        <p:nvSpPr>
          <p:cNvPr id="11" name="object 11"/>
          <p:cNvSpPr txBox="1"/>
          <p:nvPr/>
        </p:nvSpPr>
        <p:spPr>
          <a:xfrm>
            <a:off x="7438225" y="3144494"/>
            <a:ext cx="3983990" cy="407034"/>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Consolidate</a:t>
            </a:r>
            <a:r>
              <a:rPr sz="2500" spc="-100" dirty="0">
                <a:latin typeface="Calibri"/>
                <a:cs typeface="Calibri"/>
              </a:rPr>
              <a:t> </a:t>
            </a:r>
            <a:r>
              <a:rPr sz="2500" dirty="0">
                <a:latin typeface="Calibri"/>
                <a:cs typeface="Calibri"/>
              </a:rPr>
              <a:t>more</a:t>
            </a:r>
            <a:r>
              <a:rPr sz="2500" spc="-80" dirty="0">
                <a:latin typeface="Calibri"/>
                <a:cs typeface="Calibri"/>
              </a:rPr>
              <a:t> </a:t>
            </a:r>
            <a:r>
              <a:rPr sz="2500" dirty="0">
                <a:latin typeface="Calibri"/>
                <a:cs typeface="Calibri"/>
              </a:rPr>
              <a:t>data</a:t>
            </a:r>
            <a:r>
              <a:rPr sz="2500" spc="-80" dirty="0">
                <a:latin typeface="Calibri"/>
                <a:cs typeface="Calibri"/>
              </a:rPr>
              <a:t> </a:t>
            </a:r>
            <a:r>
              <a:rPr sz="2500" spc="-10" dirty="0">
                <a:latin typeface="Calibri"/>
                <a:cs typeface="Calibri"/>
              </a:rPr>
              <a:t>sources</a:t>
            </a:r>
            <a:endParaRPr sz="2500">
              <a:latin typeface="Calibri"/>
              <a:cs typeface="Calibri"/>
            </a:endParaRPr>
          </a:p>
        </p:txBody>
      </p:sp>
      <p:grpSp>
        <p:nvGrpSpPr>
          <p:cNvPr id="12" name="object 12"/>
          <p:cNvGrpSpPr/>
          <p:nvPr/>
        </p:nvGrpSpPr>
        <p:grpSpPr>
          <a:xfrm>
            <a:off x="5468035" y="4551476"/>
            <a:ext cx="6264275" cy="1572895"/>
            <a:chOff x="5468035" y="4551476"/>
            <a:chExt cx="6264275" cy="1572895"/>
          </a:xfrm>
        </p:grpSpPr>
        <p:sp>
          <p:nvSpPr>
            <p:cNvPr id="13" name="object 13"/>
            <p:cNvSpPr/>
            <p:nvPr/>
          </p:nvSpPr>
          <p:spPr>
            <a:xfrm>
              <a:off x="5468035" y="4551476"/>
              <a:ext cx="6264275" cy="1572895"/>
            </a:xfrm>
            <a:custGeom>
              <a:avLst/>
              <a:gdLst/>
              <a:ahLst/>
              <a:cxnLst/>
              <a:rect l="l" t="t" r="r" b="b"/>
              <a:pathLst>
                <a:path w="6264275" h="1572895">
                  <a:moveTo>
                    <a:pt x="157683" y="0"/>
                  </a:moveTo>
                  <a:lnTo>
                    <a:pt x="116909" y="5356"/>
                  </a:lnTo>
                  <a:lnTo>
                    <a:pt x="78841" y="21247"/>
                  </a:lnTo>
                  <a:lnTo>
                    <a:pt x="46440" y="46129"/>
                  </a:lnTo>
                  <a:lnTo>
                    <a:pt x="21602" y="78841"/>
                  </a:lnTo>
                  <a:lnTo>
                    <a:pt x="5722" y="116598"/>
                  </a:lnTo>
                  <a:lnTo>
                    <a:pt x="368" y="157327"/>
                  </a:lnTo>
                  <a:lnTo>
                    <a:pt x="0" y="1415529"/>
                  </a:lnTo>
                  <a:lnTo>
                    <a:pt x="1344" y="1436145"/>
                  </a:lnTo>
                  <a:lnTo>
                    <a:pt x="12001" y="1475763"/>
                  </a:lnTo>
                  <a:lnTo>
                    <a:pt x="32625" y="1511402"/>
                  </a:lnTo>
                  <a:lnTo>
                    <a:pt x="61591" y="1540224"/>
                  </a:lnTo>
                  <a:lnTo>
                    <a:pt x="97230" y="1560842"/>
                  </a:lnTo>
                  <a:lnTo>
                    <a:pt x="136709" y="1571499"/>
                  </a:lnTo>
                  <a:lnTo>
                    <a:pt x="157327" y="1572844"/>
                  </a:lnTo>
                  <a:lnTo>
                    <a:pt x="6106680" y="1572844"/>
                  </a:lnTo>
                  <a:lnTo>
                    <a:pt x="6147454" y="1567487"/>
                  </a:lnTo>
                  <a:lnTo>
                    <a:pt x="6185522" y="1551597"/>
                  </a:lnTo>
                  <a:lnTo>
                    <a:pt x="6217923" y="1526714"/>
                  </a:lnTo>
                  <a:lnTo>
                    <a:pt x="6242761" y="1494002"/>
                  </a:lnTo>
                  <a:lnTo>
                    <a:pt x="6258652" y="1456247"/>
                  </a:lnTo>
                  <a:lnTo>
                    <a:pt x="6264008" y="1415529"/>
                  </a:lnTo>
                  <a:lnTo>
                    <a:pt x="6263985" y="157327"/>
                  </a:lnTo>
                  <a:lnTo>
                    <a:pt x="6258652" y="116909"/>
                  </a:lnTo>
                  <a:lnTo>
                    <a:pt x="6242761" y="78841"/>
                  </a:lnTo>
                  <a:lnTo>
                    <a:pt x="6217878" y="46440"/>
                  </a:lnTo>
                  <a:lnTo>
                    <a:pt x="6185166" y="21602"/>
                  </a:lnTo>
                  <a:lnTo>
                    <a:pt x="6147409" y="5722"/>
                  </a:lnTo>
                  <a:lnTo>
                    <a:pt x="6106680" y="368"/>
                  </a:lnTo>
                  <a:lnTo>
                    <a:pt x="157683" y="0"/>
                  </a:lnTo>
                  <a:close/>
                </a:path>
              </a:pathLst>
            </a:custGeom>
            <a:solidFill>
              <a:srgbClr val="F1F1F1"/>
            </a:solidFill>
          </p:spPr>
          <p:txBody>
            <a:bodyPr wrap="square" lIns="0" tIns="0" rIns="0" bIns="0" rtlCol="0"/>
            <a:lstStyle/>
            <a:p>
              <a:endParaRPr/>
            </a:p>
          </p:txBody>
        </p:sp>
        <p:pic>
          <p:nvPicPr>
            <p:cNvPr id="14" name="object 14"/>
            <p:cNvPicPr/>
            <p:nvPr/>
          </p:nvPicPr>
          <p:blipFill>
            <a:blip r:embed="rId4" cstate="print"/>
            <a:stretch>
              <a:fillRect/>
            </a:stretch>
          </p:blipFill>
          <p:spPr>
            <a:xfrm>
              <a:off x="5943599" y="4905375"/>
              <a:ext cx="864349" cy="863981"/>
            </a:xfrm>
            <a:prstGeom prst="rect">
              <a:avLst/>
            </a:prstGeom>
          </p:spPr>
        </p:pic>
      </p:grpSp>
      <p:sp>
        <p:nvSpPr>
          <p:cNvPr id="15" name="object 15"/>
          <p:cNvSpPr txBox="1"/>
          <p:nvPr/>
        </p:nvSpPr>
        <p:spPr>
          <a:xfrm>
            <a:off x="7438225" y="4939093"/>
            <a:ext cx="3415029" cy="749300"/>
          </a:xfrm>
          <a:prstGeom prst="rect">
            <a:avLst/>
          </a:prstGeom>
        </p:spPr>
        <p:txBody>
          <a:bodyPr vert="horz" wrap="square" lIns="0" tIns="55880" rIns="0" bIns="0" rtlCol="0">
            <a:spAutoFit/>
          </a:bodyPr>
          <a:lstStyle/>
          <a:p>
            <a:pPr marL="12700" marR="5080">
              <a:lnSpc>
                <a:spcPts val="2700"/>
              </a:lnSpc>
              <a:spcBef>
                <a:spcPts val="440"/>
              </a:spcBef>
            </a:pPr>
            <a:r>
              <a:rPr sz="2500" dirty="0">
                <a:latin typeface="Calibri"/>
                <a:cs typeface="Calibri"/>
              </a:rPr>
              <a:t>Use</a:t>
            </a:r>
            <a:r>
              <a:rPr sz="2500" spc="-45" dirty="0">
                <a:latin typeface="Calibri"/>
                <a:cs typeface="Calibri"/>
              </a:rPr>
              <a:t> </a:t>
            </a:r>
            <a:r>
              <a:rPr sz="2500" spc="-20" dirty="0">
                <a:latin typeface="Calibri"/>
                <a:cs typeface="Calibri"/>
              </a:rPr>
              <a:t>different</a:t>
            </a:r>
            <a:r>
              <a:rPr sz="2500" spc="-35" dirty="0">
                <a:latin typeface="Calibri"/>
                <a:cs typeface="Calibri"/>
              </a:rPr>
              <a:t> </a:t>
            </a:r>
            <a:r>
              <a:rPr sz="2500" dirty="0">
                <a:latin typeface="Calibri"/>
                <a:cs typeface="Calibri"/>
              </a:rPr>
              <a:t>ETL</a:t>
            </a:r>
            <a:r>
              <a:rPr sz="2500" spc="-50" dirty="0">
                <a:latin typeface="Calibri"/>
                <a:cs typeface="Calibri"/>
              </a:rPr>
              <a:t> </a:t>
            </a:r>
            <a:r>
              <a:rPr sz="2500" dirty="0">
                <a:latin typeface="Calibri"/>
                <a:cs typeface="Calibri"/>
              </a:rPr>
              <a:t>tools</a:t>
            </a:r>
            <a:r>
              <a:rPr sz="2500" spc="-40" dirty="0">
                <a:latin typeface="Calibri"/>
                <a:cs typeface="Calibri"/>
              </a:rPr>
              <a:t> </a:t>
            </a:r>
            <a:r>
              <a:rPr sz="2500" spc="-20" dirty="0">
                <a:latin typeface="Calibri"/>
                <a:cs typeface="Calibri"/>
              </a:rPr>
              <a:t>like </a:t>
            </a:r>
            <a:r>
              <a:rPr sz="2500" spc="-10" dirty="0">
                <a:latin typeface="Calibri"/>
                <a:cs typeface="Calibri"/>
              </a:rPr>
              <a:t>informatica…</a:t>
            </a:r>
            <a:endParaRPr sz="25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139" y="384658"/>
            <a:ext cx="4331970" cy="6052185"/>
          </a:xfrm>
          <a:prstGeom prst="rect">
            <a:avLst/>
          </a:prstGeom>
        </p:spPr>
        <p:txBody>
          <a:bodyPr vert="horz" wrap="square" lIns="0" tIns="0" rIns="0" bIns="0" rtlCol="0">
            <a:spAutoFit/>
          </a:bodyPr>
          <a:lstStyle/>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a:lnSpc>
                <a:spcPct val="100000"/>
              </a:lnSpc>
            </a:pPr>
            <a:endParaRPr sz="4800">
              <a:latin typeface="Times New Roman"/>
              <a:cs typeface="Times New Roman"/>
            </a:endParaRPr>
          </a:p>
          <a:p>
            <a:pPr marR="121285" algn="ctr">
              <a:lnSpc>
                <a:spcPct val="100000"/>
              </a:lnSpc>
              <a:spcBef>
                <a:spcPts val="4150"/>
              </a:spcBef>
            </a:pPr>
            <a:r>
              <a:rPr sz="4800" b="0" dirty="0">
                <a:solidFill>
                  <a:srgbClr val="FFFFFF"/>
                </a:solidFill>
                <a:latin typeface="Calibri Light"/>
                <a:cs typeface="Calibri Light"/>
              </a:rPr>
              <a:t>Thank</a:t>
            </a:r>
            <a:r>
              <a:rPr sz="4800" b="0" spc="-25" dirty="0">
                <a:solidFill>
                  <a:srgbClr val="FFFFFF"/>
                </a:solidFill>
                <a:latin typeface="Calibri Light"/>
                <a:cs typeface="Calibri Light"/>
              </a:rPr>
              <a:t> </a:t>
            </a:r>
            <a:r>
              <a:rPr sz="4800" b="0" spc="-20" dirty="0">
                <a:solidFill>
                  <a:srgbClr val="FFFFFF"/>
                </a:solidFill>
                <a:latin typeface="Calibri Light"/>
                <a:cs typeface="Calibri Light"/>
              </a:rPr>
              <a:t>you!</a:t>
            </a:r>
            <a:endParaRPr sz="4800">
              <a:latin typeface="Calibri Light"/>
              <a:cs typeface="Calibri Light"/>
            </a:endParaRPr>
          </a:p>
        </p:txBody>
      </p:sp>
      <p:sp>
        <p:nvSpPr>
          <p:cNvPr id="3" name="object 3"/>
          <p:cNvSpPr/>
          <p:nvPr/>
        </p:nvSpPr>
        <p:spPr>
          <a:xfrm>
            <a:off x="1190878" y="3909961"/>
            <a:ext cx="2586990" cy="635"/>
          </a:xfrm>
          <a:custGeom>
            <a:avLst/>
            <a:gdLst/>
            <a:ahLst/>
            <a:cxnLst/>
            <a:rect l="l" t="t" r="r" b="b"/>
            <a:pathLst>
              <a:path w="2586990" h="635">
                <a:moveTo>
                  <a:pt x="0" y="0"/>
                </a:moveTo>
                <a:lnTo>
                  <a:pt x="2586964" y="355"/>
                </a:lnTo>
              </a:path>
            </a:pathLst>
          </a:custGeom>
          <a:ln w="22319">
            <a:solidFill>
              <a:srgbClr val="D8D8D8"/>
            </a:solidFill>
          </a:ln>
        </p:spPr>
        <p:txBody>
          <a:bodyPr wrap="square" lIns="0" tIns="0" rIns="0" bIns="0" rtlCol="0"/>
          <a:lstStyle/>
          <a:p>
            <a:endParaRPr/>
          </a:p>
        </p:txBody>
      </p:sp>
      <p:pic>
        <p:nvPicPr>
          <p:cNvPr id="4" name="object 4"/>
          <p:cNvPicPr/>
          <p:nvPr/>
        </p:nvPicPr>
        <p:blipFill>
          <a:blip r:embed="rId2" cstate="print"/>
          <a:stretch>
            <a:fillRect/>
          </a:stretch>
        </p:blipFill>
        <p:spPr>
          <a:xfrm>
            <a:off x="5490362" y="492125"/>
            <a:ext cx="5880595" cy="58805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12192000" cy="1576705"/>
            <a:chOff x="0" y="12"/>
            <a:chExt cx="12192000" cy="1576705"/>
          </a:xfrm>
        </p:grpSpPr>
        <p:pic>
          <p:nvPicPr>
            <p:cNvPr id="3" name="object 3"/>
            <p:cNvPicPr/>
            <p:nvPr/>
          </p:nvPicPr>
          <p:blipFill>
            <a:blip r:embed="rId2" cstate="print"/>
            <a:stretch>
              <a:fillRect/>
            </a:stretch>
          </p:blipFill>
          <p:spPr>
            <a:xfrm>
              <a:off x="0" y="12"/>
              <a:ext cx="12191758" cy="1575346"/>
            </a:xfrm>
            <a:prstGeom prst="rect">
              <a:avLst/>
            </a:prstGeom>
          </p:spPr>
        </p:pic>
        <p:pic>
          <p:nvPicPr>
            <p:cNvPr id="4" name="object 4"/>
            <p:cNvPicPr/>
            <p:nvPr/>
          </p:nvPicPr>
          <p:blipFill>
            <a:blip r:embed="rId3" cstate="print"/>
            <a:stretch>
              <a:fillRect/>
            </a:stretch>
          </p:blipFill>
          <p:spPr>
            <a:xfrm>
              <a:off x="8129155" y="12"/>
              <a:ext cx="4062603" cy="1576425"/>
            </a:xfrm>
            <a:prstGeom prst="rect">
              <a:avLst/>
            </a:prstGeom>
          </p:spPr>
        </p:pic>
        <p:pic>
          <p:nvPicPr>
            <p:cNvPr id="5" name="object 5"/>
            <p:cNvPicPr/>
            <p:nvPr/>
          </p:nvPicPr>
          <p:blipFill>
            <a:blip r:embed="rId4" cstate="print"/>
            <a:stretch>
              <a:fillRect/>
            </a:stretch>
          </p:blipFill>
          <p:spPr>
            <a:xfrm>
              <a:off x="355" y="12"/>
              <a:ext cx="12191403" cy="1576070"/>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789305">
              <a:lnSpc>
                <a:spcPct val="100000"/>
              </a:lnSpc>
              <a:spcBef>
                <a:spcPts val="100"/>
              </a:spcBef>
            </a:pPr>
            <a:r>
              <a:rPr sz="4000" spc="-10" dirty="0"/>
              <a:t>Agenda</a:t>
            </a:r>
            <a:endParaRPr sz="4000"/>
          </a:p>
        </p:txBody>
      </p:sp>
      <p:pic>
        <p:nvPicPr>
          <p:cNvPr id="7" name="object 7"/>
          <p:cNvPicPr/>
          <p:nvPr/>
        </p:nvPicPr>
        <p:blipFill>
          <a:blip r:embed="rId5" cstate="print"/>
          <a:stretch>
            <a:fillRect/>
          </a:stretch>
        </p:blipFill>
        <p:spPr>
          <a:xfrm>
            <a:off x="1472755" y="3308413"/>
            <a:ext cx="809637" cy="809269"/>
          </a:xfrm>
          <a:prstGeom prst="rect">
            <a:avLst/>
          </a:prstGeom>
        </p:spPr>
      </p:pic>
      <p:sp>
        <p:nvSpPr>
          <p:cNvPr id="8" name="object 8"/>
          <p:cNvSpPr txBox="1"/>
          <p:nvPr/>
        </p:nvSpPr>
        <p:spPr>
          <a:xfrm>
            <a:off x="1135341" y="4334306"/>
            <a:ext cx="1484630" cy="720725"/>
          </a:xfrm>
          <a:prstGeom prst="rect">
            <a:avLst/>
          </a:prstGeom>
        </p:spPr>
        <p:txBody>
          <a:bodyPr vert="horz" wrap="square" lIns="0" tIns="53975" rIns="0" bIns="0" rtlCol="0">
            <a:spAutoFit/>
          </a:bodyPr>
          <a:lstStyle/>
          <a:p>
            <a:pPr marL="12700" marR="5080" indent="292100">
              <a:lnSpc>
                <a:spcPts val="2590"/>
              </a:lnSpc>
              <a:spcBef>
                <a:spcPts val="425"/>
              </a:spcBef>
            </a:pPr>
            <a:r>
              <a:rPr sz="2400" spc="-10" dirty="0">
                <a:latin typeface="Calibri"/>
                <a:cs typeface="Calibri"/>
              </a:rPr>
              <a:t>Project background</a:t>
            </a:r>
            <a:endParaRPr sz="2400" dirty="0">
              <a:latin typeface="Calibri"/>
              <a:cs typeface="Calibri"/>
            </a:endParaRPr>
          </a:p>
        </p:txBody>
      </p:sp>
      <p:pic>
        <p:nvPicPr>
          <p:cNvPr id="9" name="object 9"/>
          <p:cNvPicPr/>
          <p:nvPr/>
        </p:nvPicPr>
        <p:blipFill>
          <a:blip r:embed="rId6" cstate="print"/>
          <a:stretch>
            <a:fillRect/>
          </a:stretch>
        </p:blipFill>
        <p:spPr>
          <a:xfrm>
            <a:off x="3587762" y="3308413"/>
            <a:ext cx="809625" cy="809269"/>
          </a:xfrm>
          <a:prstGeom prst="rect">
            <a:avLst/>
          </a:prstGeom>
        </p:spPr>
      </p:pic>
      <p:sp>
        <p:nvSpPr>
          <p:cNvPr id="10" name="object 10"/>
          <p:cNvSpPr txBox="1"/>
          <p:nvPr/>
        </p:nvSpPr>
        <p:spPr>
          <a:xfrm>
            <a:off x="3506304" y="4334306"/>
            <a:ext cx="972185" cy="720725"/>
          </a:xfrm>
          <a:prstGeom prst="rect">
            <a:avLst/>
          </a:prstGeom>
        </p:spPr>
        <p:txBody>
          <a:bodyPr vert="horz" wrap="square" lIns="0" tIns="53975" rIns="0" bIns="0" rtlCol="0">
            <a:spAutoFit/>
          </a:bodyPr>
          <a:lstStyle/>
          <a:p>
            <a:pPr marL="74930" marR="5080" indent="-62865">
              <a:lnSpc>
                <a:spcPts val="2590"/>
              </a:lnSpc>
              <a:spcBef>
                <a:spcPts val="425"/>
              </a:spcBef>
            </a:pPr>
            <a:r>
              <a:rPr sz="2400" spc="-20" dirty="0">
                <a:latin typeface="Calibri"/>
                <a:cs typeface="Calibri"/>
              </a:rPr>
              <a:t>Dataset </a:t>
            </a:r>
            <a:r>
              <a:rPr sz="2400" spc="-10" dirty="0">
                <a:latin typeface="Calibri"/>
                <a:cs typeface="Calibri"/>
              </a:rPr>
              <a:t>source</a:t>
            </a:r>
            <a:endParaRPr sz="2400" dirty="0">
              <a:latin typeface="Calibri"/>
              <a:cs typeface="Calibri"/>
            </a:endParaRPr>
          </a:p>
        </p:txBody>
      </p:sp>
      <p:sp>
        <p:nvSpPr>
          <p:cNvPr id="12" name="object 12"/>
          <p:cNvSpPr txBox="1"/>
          <p:nvPr/>
        </p:nvSpPr>
        <p:spPr>
          <a:xfrm>
            <a:off x="5460827" y="4345994"/>
            <a:ext cx="1625773" cy="387927"/>
          </a:xfrm>
          <a:prstGeom prst="rect">
            <a:avLst/>
          </a:prstGeom>
        </p:spPr>
        <p:txBody>
          <a:bodyPr vert="horz" wrap="square" lIns="0" tIns="53975" rIns="0" bIns="0" rtlCol="0">
            <a:spAutoFit/>
          </a:bodyPr>
          <a:lstStyle/>
          <a:p>
            <a:pPr marL="160655" marR="5080" indent="-148590">
              <a:lnSpc>
                <a:spcPts val="2590"/>
              </a:lnSpc>
              <a:spcBef>
                <a:spcPts val="425"/>
              </a:spcBef>
            </a:pPr>
            <a:r>
              <a:rPr sz="2400" spc="-20" dirty="0">
                <a:latin typeface="Calibri"/>
                <a:cs typeface="Calibri"/>
              </a:rPr>
              <a:t> </a:t>
            </a:r>
            <a:r>
              <a:rPr lang="en-US" sz="2400" spc="-10" dirty="0">
                <a:latin typeface="Calibri"/>
                <a:cs typeface="Calibri"/>
              </a:rPr>
              <a:t>ETL process</a:t>
            </a:r>
            <a:endParaRPr sz="2400" dirty="0">
              <a:latin typeface="Calibri"/>
              <a:cs typeface="Calibri"/>
            </a:endParaRPr>
          </a:p>
        </p:txBody>
      </p:sp>
      <p:sp>
        <p:nvSpPr>
          <p:cNvPr id="14" name="object 14"/>
          <p:cNvSpPr txBox="1"/>
          <p:nvPr/>
        </p:nvSpPr>
        <p:spPr>
          <a:xfrm>
            <a:off x="7491856" y="4334306"/>
            <a:ext cx="1461770" cy="391795"/>
          </a:xfrm>
          <a:prstGeom prst="rect">
            <a:avLst/>
          </a:prstGeom>
        </p:spPr>
        <p:txBody>
          <a:bodyPr vert="horz" wrap="square" lIns="0" tIns="12700" rIns="0" bIns="0" rtlCol="0">
            <a:spAutoFit/>
          </a:bodyPr>
          <a:lstStyle/>
          <a:p>
            <a:pPr marL="12700">
              <a:lnSpc>
                <a:spcPct val="100000"/>
              </a:lnSpc>
              <a:spcBef>
                <a:spcPts val="100"/>
              </a:spcBef>
            </a:pPr>
            <a:r>
              <a:rPr lang="en-US" sz="2400" spc="-10" dirty="0">
                <a:latin typeface="Calibri"/>
                <a:cs typeface="Calibri"/>
              </a:rPr>
              <a:t>    Schema</a:t>
            </a:r>
            <a:endParaRPr sz="2400" dirty="0">
              <a:latin typeface="Calibri"/>
              <a:cs typeface="Calibri"/>
            </a:endParaRPr>
          </a:p>
        </p:txBody>
      </p:sp>
      <p:pic>
        <p:nvPicPr>
          <p:cNvPr id="15" name="object 15"/>
          <p:cNvPicPr/>
          <p:nvPr/>
        </p:nvPicPr>
        <p:blipFill>
          <a:blip r:embed="rId7" cstate="print"/>
          <a:stretch>
            <a:fillRect/>
          </a:stretch>
        </p:blipFill>
        <p:spPr>
          <a:xfrm>
            <a:off x="9932758" y="3308413"/>
            <a:ext cx="809637" cy="809269"/>
          </a:xfrm>
          <a:prstGeom prst="rect">
            <a:avLst/>
          </a:prstGeom>
        </p:spPr>
      </p:pic>
      <p:sp>
        <p:nvSpPr>
          <p:cNvPr id="16" name="object 16"/>
          <p:cNvSpPr txBox="1"/>
          <p:nvPr/>
        </p:nvSpPr>
        <p:spPr>
          <a:xfrm>
            <a:off x="9822141" y="4334306"/>
            <a:ext cx="1030605" cy="720725"/>
          </a:xfrm>
          <a:prstGeom prst="rect">
            <a:avLst/>
          </a:prstGeom>
        </p:spPr>
        <p:txBody>
          <a:bodyPr vert="horz" wrap="square" lIns="0" tIns="53975" rIns="0" bIns="0" rtlCol="0">
            <a:spAutoFit/>
          </a:bodyPr>
          <a:lstStyle/>
          <a:p>
            <a:pPr marL="12700" marR="5080" indent="83820">
              <a:lnSpc>
                <a:spcPts val="2590"/>
              </a:lnSpc>
              <a:spcBef>
                <a:spcPts val="425"/>
              </a:spcBef>
            </a:pPr>
            <a:r>
              <a:rPr sz="2400" spc="-10" dirty="0">
                <a:latin typeface="Calibri"/>
                <a:cs typeface="Calibri"/>
              </a:rPr>
              <a:t>Lesson Learned</a:t>
            </a:r>
            <a:endParaRPr sz="2400">
              <a:latin typeface="Calibri"/>
              <a:cs typeface="Calibri"/>
            </a:endParaRPr>
          </a:p>
        </p:txBody>
      </p:sp>
      <p:pic>
        <p:nvPicPr>
          <p:cNvPr id="17" name="object 13">
            <a:extLst>
              <a:ext uri="{FF2B5EF4-FFF2-40B4-BE49-F238E27FC236}">
                <a16:creationId xmlns:a16="http://schemas.microsoft.com/office/drawing/2014/main" id="{03F00E42-8E23-525A-0413-2A3421030108}"/>
              </a:ext>
            </a:extLst>
          </p:cNvPr>
          <p:cNvPicPr/>
          <p:nvPr/>
        </p:nvPicPr>
        <p:blipFill>
          <a:blip r:embed="rId8" cstate="print"/>
          <a:stretch>
            <a:fillRect/>
          </a:stretch>
        </p:blipFill>
        <p:spPr>
          <a:xfrm>
            <a:off x="5868900" y="3312130"/>
            <a:ext cx="809625" cy="809269"/>
          </a:xfrm>
          <a:prstGeom prst="rect">
            <a:avLst/>
          </a:prstGeom>
        </p:spPr>
      </p:pic>
      <p:pic>
        <p:nvPicPr>
          <p:cNvPr id="18" name="object 11">
            <a:extLst>
              <a:ext uri="{FF2B5EF4-FFF2-40B4-BE49-F238E27FC236}">
                <a16:creationId xmlns:a16="http://schemas.microsoft.com/office/drawing/2014/main" id="{FAB78C66-087B-2C15-150B-39C90628DB1B}"/>
              </a:ext>
            </a:extLst>
          </p:cNvPr>
          <p:cNvPicPr/>
          <p:nvPr/>
        </p:nvPicPr>
        <p:blipFill>
          <a:blip r:embed="rId9" cstate="print"/>
          <a:stretch>
            <a:fillRect/>
          </a:stretch>
        </p:blipFill>
        <p:spPr>
          <a:xfrm>
            <a:off x="7817922" y="3338975"/>
            <a:ext cx="809637" cy="8138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12192000" cy="1597025"/>
            <a:chOff x="0" y="12"/>
            <a:chExt cx="12192000" cy="1597025"/>
          </a:xfrm>
        </p:grpSpPr>
        <p:pic>
          <p:nvPicPr>
            <p:cNvPr id="3" name="object 3"/>
            <p:cNvPicPr/>
            <p:nvPr/>
          </p:nvPicPr>
          <p:blipFill>
            <a:blip r:embed="rId3" cstate="print"/>
            <a:stretch>
              <a:fillRect/>
            </a:stretch>
          </p:blipFill>
          <p:spPr>
            <a:xfrm>
              <a:off x="0" y="12"/>
              <a:ext cx="12191758" cy="1590827"/>
            </a:xfrm>
            <a:prstGeom prst="rect">
              <a:avLst/>
            </a:prstGeom>
          </p:spPr>
        </p:pic>
        <p:pic>
          <p:nvPicPr>
            <p:cNvPr id="4" name="object 4"/>
            <p:cNvPicPr/>
            <p:nvPr/>
          </p:nvPicPr>
          <p:blipFill>
            <a:blip r:embed="rId4" cstate="print"/>
            <a:stretch>
              <a:fillRect/>
            </a:stretch>
          </p:blipFill>
          <p:spPr>
            <a:xfrm>
              <a:off x="459358" y="12"/>
              <a:ext cx="11732399" cy="1596948"/>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789305">
              <a:lnSpc>
                <a:spcPct val="100000"/>
              </a:lnSpc>
              <a:spcBef>
                <a:spcPts val="100"/>
              </a:spcBef>
            </a:pPr>
            <a:r>
              <a:rPr sz="4000" dirty="0"/>
              <a:t>Project</a:t>
            </a:r>
            <a:r>
              <a:rPr sz="4000" spc="-155" dirty="0"/>
              <a:t> </a:t>
            </a:r>
            <a:r>
              <a:rPr sz="4000" spc="-10" dirty="0"/>
              <a:t>background</a:t>
            </a:r>
            <a:endParaRPr sz="4000"/>
          </a:p>
        </p:txBody>
      </p:sp>
      <p:sp>
        <p:nvSpPr>
          <p:cNvPr id="6" name="object 6"/>
          <p:cNvSpPr txBox="1"/>
          <p:nvPr/>
        </p:nvSpPr>
        <p:spPr>
          <a:xfrm>
            <a:off x="1372114" y="2133600"/>
            <a:ext cx="9447530" cy="4172296"/>
          </a:xfrm>
          <a:prstGeom prst="rect">
            <a:avLst/>
          </a:prstGeom>
        </p:spPr>
        <p:txBody>
          <a:bodyPr vert="horz" wrap="square" lIns="0" tIns="42545" rIns="0" bIns="0" rtlCol="0">
            <a:spAutoFit/>
          </a:bodyPr>
          <a:lstStyle/>
          <a:p>
            <a:pPr marL="240665" marR="398780" indent="-228600">
              <a:lnSpc>
                <a:spcPts val="2160"/>
              </a:lnSpc>
              <a:spcBef>
                <a:spcPts val="1760"/>
              </a:spcBef>
              <a:buFont typeface="Arial"/>
              <a:buChar char="•"/>
              <a:tabLst>
                <a:tab pos="240665" algn="l"/>
                <a:tab pos="241300" algn="l"/>
              </a:tabLst>
            </a:pPr>
            <a:r>
              <a:rPr lang="en-US" sz="2000" dirty="0">
                <a:latin typeface="Calibri"/>
                <a:cs typeface="Calibri"/>
              </a:rPr>
              <a:t>This is a Brazilian e-commerce public dataset of orders made at </a:t>
            </a:r>
            <a:r>
              <a:rPr lang="en-US" sz="2000" dirty="0" err="1">
                <a:latin typeface="Calibri"/>
                <a:cs typeface="Calibri"/>
              </a:rPr>
              <a:t>Olist</a:t>
            </a:r>
            <a:r>
              <a:rPr lang="en-US" sz="2000" dirty="0">
                <a:latin typeface="Calibri"/>
                <a:cs typeface="Calibri"/>
              </a:rPr>
              <a:t> Store. The dataset has information of 100k orders from 2016 to 2018 made at multiple marketplaces in Brazil. Its features allows viewing an order from multiple dimensions: from order status, price, payment and freight performance to customer location, product attributes and finally reviews written by customers.</a:t>
            </a:r>
          </a:p>
          <a:p>
            <a:pPr marL="240665" marR="398780" indent="-228600" algn="l" fontAlgn="base">
              <a:lnSpc>
                <a:spcPts val="2160"/>
              </a:lnSpc>
              <a:spcBef>
                <a:spcPts val="1760"/>
              </a:spcBef>
              <a:buFont typeface="Arial"/>
              <a:buChar char="•"/>
              <a:tabLst>
                <a:tab pos="240665" algn="l"/>
                <a:tab pos="241300" algn="l"/>
              </a:tabLst>
            </a:pPr>
            <a:r>
              <a:rPr lang="en-US" sz="2000" dirty="0">
                <a:latin typeface="Calibri"/>
                <a:cs typeface="Calibri"/>
              </a:rPr>
              <a:t>The second data set is a marketing funnel dataset from sellers that filled-in requests of contact to sell their products on </a:t>
            </a:r>
            <a:r>
              <a:rPr lang="en-US" sz="2000" dirty="0" err="1">
                <a:latin typeface="Calibri"/>
                <a:cs typeface="Calibri"/>
              </a:rPr>
              <a:t>Olist</a:t>
            </a:r>
            <a:r>
              <a:rPr lang="en-US" sz="2000" dirty="0">
                <a:latin typeface="Calibri"/>
                <a:cs typeface="Calibri"/>
              </a:rPr>
              <a:t> Store. The dataset has information of 8k Marketing Qualified Leads (MQLs) that requested contact between Jun. 1st 2017 and Jun 1st 2018. They were randomly sampled from the total of MQLs. Its features allows viewing a sales process from multiple dimensions: lead category, catalog size, </a:t>
            </a:r>
            <a:r>
              <a:rPr lang="en-US" sz="2000" dirty="0" err="1">
                <a:latin typeface="Calibri"/>
                <a:cs typeface="Calibri"/>
              </a:rPr>
              <a:t>behaviour</a:t>
            </a:r>
            <a:r>
              <a:rPr lang="en-US" sz="2000" dirty="0">
                <a:latin typeface="Calibri"/>
                <a:cs typeface="Calibri"/>
              </a:rPr>
              <a:t> profile, etc. c</a:t>
            </a:r>
            <a:endParaRPr sz="2000" dirty="0">
              <a:latin typeface="Calibri"/>
              <a:cs typeface="Calibri"/>
            </a:endParaRPr>
          </a:p>
          <a:p>
            <a:pPr marL="240665" marR="398780" indent="-228600">
              <a:lnSpc>
                <a:spcPts val="2160"/>
              </a:lnSpc>
              <a:spcBef>
                <a:spcPts val="1760"/>
              </a:spcBef>
              <a:buFont typeface="Arial"/>
              <a:buChar char="•"/>
              <a:tabLst>
                <a:tab pos="240665" algn="l"/>
                <a:tab pos="241300" algn="l"/>
              </a:tabLst>
            </a:pPr>
            <a:r>
              <a:rPr sz="2000" dirty="0">
                <a:latin typeface="Calibri"/>
                <a:cs typeface="Calibri"/>
              </a:rPr>
              <a:t>In</a:t>
            </a:r>
            <a:r>
              <a:rPr sz="2000" spc="-20" dirty="0">
                <a:latin typeface="Calibri"/>
                <a:cs typeface="Calibri"/>
              </a:rPr>
              <a:t> </a:t>
            </a:r>
            <a:r>
              <a:rPr sz="2000" dirty="0">
                <a:latin typeface="Calibri"/>
                <a:cs typeface="Calibri"/>
              </a:rPr>
              <a:t>this</a:t>
            </a:r>
            <a:r>
              <a:rPr sz="2000" spc="-30" dirty="0">
                <a:latin typeface="Calibri"/>
                <a:cs typeface="Calibri"/>
              </a:rPr>
              <a:t> </a:t>
            </a:r>
            <a:r>
              <a:rPr sz="2000" dirty="0">
                <a:latin typeface="Calibri"/>
                <a:cs typeface="Calibri"/>
              </a:rPr>
              <a:t>project,</a:t>
            </a:r>
            <a:r>
              <a:rPr sz="2000" spc="-30" dirty="0">
                <a:latin typeface="Calibri"/>
                <a:cs typeface="Calibri"/>
              </a:rPr>
              <a:t> </a:t>
            </a:r>
            <a:r>
              <a:rPr sz="2000" dirty="0">
                <a:latin typeface="Calibri"/>
                <a:cs typeface="Calibri"/>
              </a:rPr>
              <a:t>we</a:t>
            </a:r>
            <a:r>
              <a:rPr sz="2000" spc="-25" dirty="0">
                <a:latin typeface="Calibri"/>
                <a:cs typeface="Calibri"/>
              </a:rPr>
              <a:t> </a:t>
            </a:r>
            <a:r>
              <a:rPr sz="2000" dirty="0">
                <a:latin typeface="Calibri"/>
                <a:cs typeface="Calibri"/>
              </a:rPr>
              <a:t>will</a:t>
            </a:r>
            <a:r>
              <a:rPr sz="2000" spc="-30" dirty="0">
                <a:latin typeface="Calibri"/>
                <a:cs typeface="Calibri"/>
              </a:rPr>
              <a:t> </a:t>
            </a:r>
            <a:r>
              <a:rPr sz="2000" dirty="0">
                <a:latin typeface="Calibri"/>
                <a:cs typeface="Calibri"/>
              </a:rPr>
              <a:t>use</a:t>
            </a:r>
            <a:r>
              <a:rPr sz="2000" spc="-30" dirty="0">
                <a:latin typeface="Calibri"/>
                <a:cs typeface="Calibri"/>
              </a:rPr>
              <a:t> </a:t>
            </a:r>
            <a:r>
              <a:rPr sz="2000" dirty="0">
                <a:latin typeface="Calibri"/>
                <a:cs typeface="Calibri"/>
              </a:rPr>
              <a:t>transactional</a:t>
            </a:r>
            <a:r>
              <a:rPr sz="2000" spc="-35" dirty="0">
                <a:latin typeface="Calibri"/>
                <a:cs typeface="Calibri"/>
              </a:rPr>
              <a:t> </a:t>
            </a:r>
            <a:r>
              <a:rPr sz="2000" dirty="0">
                <a:latin typeface="Calibri"/>
                <a:cs typeface="Calibri"/>
              </a:rPr>
              <a:t>data</a:t>
            </a:r>
            <a:r>
              <a:rPr sz="2000" spc="-30" dirty="0">
                <a:latin typeface="Calibri"/>
                <a:cs typeface="Calibri"/>
              </a:rPr>
              <a:t> </a:t>
            </a:r>
            <a:r>
              <a:rPr sz="2000" dirty="0">
                <a:latin typeface="Calibri"/>
                <a:cs typeface="Calibri"/>
              </a:rPr>
              <a:t>to</a:t>
            </a:r>
            <a:r>
              <a:rPr sz="2000" spc="-30" dirty="0">
                <a:latin typeface="Calibri"/>
                <a:cs typeface="Calibri"/>
              </a:rPr>
              <a:t> </a:t>
            </a:r>
            <a:r>
              <a:rPr sz="2000" dirty="0">
                <a:latin typeface="Calibri"/>
                <a:cs typeface="Calibri"/>
              </a:rPr>
              <a:t>create</a:t>
            </a:r>
            <a:r>
              <a:rPr sz="2000" spc="-30" dirty="0">
                <a:latin typeface="Calibri"/>
                <a:cs typeface="Calibri"/>
              </a:rPr>
              <a:t> </a:t>
            </a:r>
            <a:r>
              <a:rPr sz="2000" dirty="0">
                <a:latin typeface="Calibri"/>
                <a:cs typeface="Calibri"/>
              </a:rPr>
              <a:t>a</a:t>
            </a:r>
            <a:r>
              <a:rPr sz="2000" spc="-25" dirty="0">
                <a:latin typeface="Calibri"/>
                <a:cs typeface="Calibri"/>
              </a:rPr>
              <a:t> </a:t>
            </a:r>
            <a:r>
              <a:rPr sz="2000" dirty="0">
                <a:latin typeface="Calibri"/>
                <a:cs typeface="Calibri"/>
              </a:rPr>
              <a:t>data</a:t>
            </a:r>
            <a:r>
              <a:rPr sz="2000" spc="-30" dirty="0">
                <a:latin typeface="Calibri"/>
                <a:cs typeface="Calibri"/>
              </a:rPr>
              <a:t> </a:t>
            </a:r>
            <a:r>
              <a:rPr sz="2000" dirty="0">
                <a:latin typeface="Calibri"/>
                <a:cs typeface="Calibri"/>
              </a:rPr>
              <a:t>warehouse</a:t>
            </a:r>
            <a:r>
              <a:rPr sz="2000" spc="-30" dirty="0">
                <a:latin typeface="Calibri"/>
                <a:cs typeface="Calibri"/>
              </a:rPr>
              <a:t> </a:t>
            </a:r>
            <a:r>
              <a:rPr sz="2000" dirty="0">
                <a:latin typeface="Calibri"/>
                <a:cs typeface="Calibri"/>
              </a:rPr>
              <a:t>and</a:t>
            </a:r>
            <a:r>
              <a:rPr sz="2000" spc="-25" dirty="0">
                <a:latin typeface="Calibri"/>
                <a:cs typeface="Calibri"/>
              </a:rPr>
              <a:t> </a:t>
            </a:r>
            <a:r>
              <a:rPr sz="2000" spc="-10" dirty="0">
                <a:latin typeface="Calibri"/>
                <a:cs typeface="Calibri"/>
              </a:rPr>
              <a:t>develop </a:t>
            </a:r>
            <a:r>
              <a:rPr sz="2000" dirty="0">
                <a:latin typeface="Calibri"/>
                <a:cs typeface="Calibri"/>
              </a:rPr>
              <a:t>dashboard</a:t>
            </a:r>
            <a:r>
              <a:rPr sz="2000" spc="-40" dirty="0">
                <a:latin typeface="Calibri"/>
                <a:cs typeface="Calibri"/>
              </a:rPr>
              <a:t> </a:t>
            </a:r>
            <a:r>
              <a:rPr sz="2000" dirty="0">
                <a:latin typeface="Calibri"/>
                <a:cs typeface="Calibri"/>
              </a:rPr>
              <a:t>that</a:t>
            </a:r>
            <a:r>
              <a:rPr sz="2000" spc="-25" dirty="0">
                <a:latin typeface="Calibri"/>
                <a:cs typeface="Calibri"/>
              </a:rPr>
              <a:t> </a:t>
            </a:r>
            <a:r>
              <a:rPr sz="2000" dirty="0">
                <a:latin typeface="Calibri"/>
                <a:cs typeface="Calibri"/>
              </a:rPr>
              <a:t>answers</a:t>
            </a:r>
            <a:r>
              <a:rPr sz="2000" spc="-30" dirty="0">
                <a:latin typeface="Calibri"/>
                <a:cs typeface="Calibri"/>
              </a:rPr>
              <a:t> </a:t>
            </a:r>
            <a:r>
              <a:rPr sz="2000" dirty="0">
                <a:latin typeface="Calibri"/>
                <a:cs typeface="Calibri"/>
              </a:rPr>
              <a:t>our</a:t>
            </a:r>
            <a:r>
              <a:rPr sz="2000" spc="-30" dirty="0">
                <a:latin typeface="Calibri"/>
                <a:cs typeface="Calibri"/>
              </a:rPr>
              <a:t> </a:t>
            </a:r>
            <a:r>
              <a:rPr sz="2000" dirty="0">
                <a:latin typeface="Calibri"/>
                <a:cs typeface="Calibri"/>
              </a:rPr>
              <a:t>business</a:t>
            </a:r>
            <a:r>
              <a:rPr sz="2000" spc="-25" dirty="0">
                <a:latin typeface="Calibri"/>
                <a:cs typeface="Calibri"/>
              </a:rPr>
              <a:t> </a:t>
            </a:r>
            <a:r>
              <a:rPr sz="2000" spc="-10" dirty="0">
                <a:latin typeface="Calibri"/>
                <a:cs typeface="Calibri"/>
              </a:rPr>
              <a:t>questions.</a:t>
            </a:r>
            <a:endParaRPr sz="20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
            <a:ext cx="12192000" cy="1688464"/>
          </a:xfrm>
          <a:custGeom>
            <a:avLst/>
            <a:gdLst/>
            <a:ahLst/>
            <a:cxnLst/>
            <a:rect l="l" t="t" r="r" b="b"/>
            <a:pathLst>
              <a:path w="12192000" h="1688464">
                <a:moveTo>
                  <a:pt x="12191758" y="0"/>
                </a:moveTo>
                <a:lnTo>
                  <a:pt x="0" y="0"/>
                </a:lnTo>
                <a:lnTo>
                  <a:pt x="0" y="1688388"/>
                </a:lnTo>
                <a:lnTo>
                  <a:pt x="12191758" y="1688388"/>
                </a:lnTo>
                <a:lnTo>
                  <a:pt x="12191758"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82981" rIns="0" bIns="0" rtlCol="0">
            <a:spAutoFit/>
          </a:bodyPr>
          <a:lstStyle/>
          <a:p>
            <a:pPr marL="575310">
              <a:lnSpc>
                <a:spcPct val="100000"/>
              </a:lnSpc>
              <a:spcBef>
                <a:spcPts val="100"/>
              </a:spcBef>
            </a:pPr>
            <a:r>
              <a:rPr sz="4000" dirty="0"/>
              <a:t>Dataset</a:t>
            </a:r>
            <a:r>
              <a:rPr sz="4000" spc="-160" dirty="0"/>
              <a:t> </a:t>
            </a:r>
            <a:r>
              <a:rPr sz="4000" spc="-10" dirty="0"/>
              <a:t>source</a:t>
            </a:r>
            <a:endParaRPr sz="4000"/>
          </a:p>
        </p:txBody>
      </p:sp>
      <p:sp>
        <p:nvSpPr>
          <p:cNvPr id="5" name="object 5"/>
          <p:cNvSpPr/>
          <p:nvPr/>
        </p:nvSpPr>
        <p:spPr>
          <a:xfrm>
            <a:off x="0" y="1688757"/>
            <a:ext cx="12192000" cy="5168900"/>
          </a:xfrm>
          <a:custGeom>
            <a:avLst/>
            <a:gdLst/>
            <a:ahLst/>
            <a:cxnLst/>
            <a:rect l="l" t="t" r="r" b="b"/>
            <a:pathLst>
              <a:path w="12192000" h="5168900">
                <a:moveTo>
                  <a:pt x="12191758" y="0"/>
                </a:moveTo>
                <a:lnTo>
                  <a:pt x="0" y="0"/>
                </a:lnTo>
                <a:lnTo>
                  <a:pt x="0" y="5168887"/>
                </a:lnTo>
                <a:lnTo>
                  <a:pt x="6095885" y="5168887"/>
                </a:lnTo>
                <a:lnTo>
                  <a:pt x="12191758" y="5168887"/>
                </a:lnTo>
                <a:lnTo>
                  <a:pt x="12191758" y="0"/>
                </a:lnTo>
                <a:close/>
              </a:path>
            </a:pathLst>
          </a:custGeom>
          <a:solidFill>
            <a:srgbClr val="F1F1F1"/>
          </a:solidFill>
        </p:spPr>
        <p:txBody>
          <a:bodyPr wrap="square" lIns="0" tIns="0" rIns="0" bIns="0" rtlCol="0"/>
          <a:lstStyle/>
          <a:p>
            <a:endParaRPr/>
          </a:p>
        </p:txBody>
      </p:sp>
      <p:sp>
        <p:nvSpPr>
          <p:cNvPr id="7" name="object 7"/>
          <p:cNvSpPr txBox="1"/>
          <p:nvPr/>
        </p:nvSpPr>
        <p:spPr>
          <a:xfrm>
            <a:off x="1234338" y="2118637"/>
            <a:ext cx="9738462" cy="3447739"/>
          </a:xfrm>
          <a:prstGeom prst="rect">
            <a:avLst/>
          </a:prstGeom>
        </p:spPr>
        <p:txBody>
          <a:bodyPr vert="horz" wrap="square" lIns="0" tIns="102235" rIns="0" bIns="0" rtlCol="0">
            <a:spAutoFit/>
          </a:bodyPr>
          <a:lstStyle/>
          <a:p>
            <a:pPr marL="241300" indent="-228600">
              <a:lnSpc>
                <a:spcPct val="100000"/>
              </a:lnSpc>
              <a:spcBef>
                <a:spcPts val="805"/>
              </a:spcBef>
              <a:buFont typeface="Arial"/>
              <a:buChar char="•"/>
              <a:tabLst>
                <a:tab pos="241300" algn="l"/>
              </a:tabLst>
            </a:pPr>
            <a:r>
              <a:rPr sz="2400" dirty="0" err="1">
                <a:latin typeface="Calibri"/>
                <a:cs typeface="Calibri"/>
              </a:rPr>
              <a:t>Dataset:</a:t>
            </a:r>
            <a:r>
              <a:rPr lang="en-US" sz="2400" dirty="0" err="1">
                <a:latin typeface="Calibri"/>
                <a:cs typeface="Calibri"/>
              </a:rPr>
              <a:t>Sales</a:t>
            </a:r>
            <a:r>
              <a:rPr lang="en-US" sz="2400" dirty="0">
                <a:latin typeface="Calibri"/>
                <a:cs typeface="Calibri"/>
              </a:rPr>
              <a:t> Data--</a:t>
            </a:r>
            <a:r>
              <a:rPr lang="en-US" sz="1800" b="0" i="0" u="sng" strike="noStrike" dirty="0">
                <a:solidFill>
                  <a:srgbClr val="1155CC"/>
                </a:solidFill>
                <a:effectLst/>
                <a:latin typeface="Arial" panose="020B0604020202020204" pitchFamily="34" charset="0"/>
                <a:hlinkClick r:id="rId2"/>
              </a:rPr>
              <a:t>https://www.kaggle.com/datasets/olistbr/brazilian-ecommerce?datasetId=55151&amp;sortBy=voteCount&amp;select=olist_customers_dataset.csv </a:t>
            </a:r>
            <a:endParaRPr lang="en-US" sz="1800" b="0" i="0" u="sng" strike="noStrike" dirty="0">
              <a:solidFill>
                <a:srgbClr val="1155CC"/>
              </a:solidFill>
              <a:effectLst/>
              <a:latin typeface="Arial" panose="020B0604020202020204" pitchFamily="34" charset="0"/>
            </a:endParaRPr>
          </a:p>
          <a:p>
            <a:pPr marL="241300" indent="-228600" algn="l" rtl="0">
              <a:spcBef>
                <a:spcPts val="805"/>
              </a:spcBef>
              <a:buFont typeface="Arial"/>
              <a:buChar char="•"/>
              <a:tabLst>
                <a:tab pos="241300" algn="l"/>
              </a:tabLst>
            </a:pPr>
            <a:r>
              <a:rPr lang="en-US" sz="2400" dirty="0">
                <a:latin typeface="Calibri"/>
                <a:cs typeface="Calibri"/>
              </a:rPr>
              <a:t>Marketing Data -- </a:t>
            </a:r>
            <a:r>
              <a:rPr lang="en-US" u="sng" dirty="0">
                <a:solidFill>
                  <a:srgbClr val="1155CC"/>
                </a:solidFill>
                <a:latin typeface="Arial" panose="020B0604020202020204" pitchFamily="34" charset="0"/>
                <a:hlinkClick r:id="rId3">
                  <a:extLst>
                    <a:ext uri="{A12FA001-AC4F-418D-AE19-62706E023703}">
                      <ahyp:hlinkClr xmlns:ahyp="http://schemas.microsoft.com/office/drawing/2018/hyperlinkcolor" val="tx"/>
                    </a:ext>
                  </a:extLst>
                </a:hlinkClick>
              </a:rPr>
              <a:t>https://www.kaggle.com/datasets/olistbr/marketing-funnel-olist?select=olist_marketing_qualified_leads_dataset.csv</a:t>
            </a:r>
            <a:endParaRPr lang="en-US" sz="1800" b="0" i="0" u="sng" strike="noStrike" dirty="0">
              <a:solidFill>
                <a:srgbClr val="1155CC"/>
              </a:solidFill>
              <a:effectLst/>
              <a:latin typeface="Arial" panose="020B0604020202020204" pitchFamily="34" charset="0"/>
            </a:endParaRPr>
          </a:p>
          <a:p>
            <a:pPr marL="241300" indent="-228600">
              <a:lnSpc>
                <a:spcPct val="100000"/>
              </a:lnSpc>
              <a:spcBef>
                <a:spcPts val="805"/>
              </a:spcBef>
              <a:buFont typeface="Arial"/>
              <a:buChar char="•"/>
              <a:tabLst>
                <a:tab pos="241300" algn="l"/>
              </a:tabLst>
            </a:pPr>
            <a:r>
              <a:rPr lang="en-US" sz="2400" b="0" i="0" u="none" strike="noStrike" dirty="0">
                <a:effectLst/>
                <a:latin typeface="Inter"/>
              </a:rPr>
              <a:t>This dataset was generously provided by </a:t>
            </a:r>
            <a:r>
              <a:rPr lang="en-US" sz="2400" b="0" i="0" u="none" strike="noStrike" dirty="0" err="1">
                <a:effectLst/>
                <a:latin typeface="Inter"/>
              </a:rPr>
              <a:t>Olist</a:t>
            </a:r>
            <a:r>
              <a:rPr lang="en-US" sz="2400" b="0" i="0" u="none" strike="noStrike" dirty="0">
                <a:effectLst/>
                <a:latin typeface="Inter"/>
              </a:rPr>
              <a:t>, the largest department store in Brazilian marketplaces. </a:t>
            </a:r>
            <a:r>
              <a:rPr lang="en-US" sz="2400" b="0" i="0" u="none" strike="noStrike" dirty="0" err="1">
                <a:effectLst/>
                <a:latin typeface="Inter"/>
              </a:rPr>
              <a:t>Olist</a:t>
            </a:r>
            <a:r>
              <a:rPr lang="en-US" sz="2400" b="0" i="0" u="none" strike="noStrike" dirty="0">
                <a:effectLst/>
                <a:latin typeface="Inter"/>
              </a:rPr>
              <a:t> connects small businesses from all over Brazil to channels without hassle and with a single contract. Those merchants are able to sell their products through the </a:t>
            </a:r>
            <a:r>
              <a:rPr lang="en-US" sz="2400" b="0" i="0" u="none" strike="noStrike" dirty="0" err="1">
                <a:effectLst/>
                <a:latin typeface="Inter"/>
              </a:rPr>
              <a:t>Olist</a:t>
            </a:r>
            <a:r>
              <a:rPr lang="en-US" sz="2400" b="0" i="0" u="none" strike="noStrike" dirty="0">
                <a:effectLst/>
                <a:latin typeface="Inter"/>
              </a:rPr>
              <a:t> Store and ship them directly to the customers using </a:t>
            </a:r>
            <a:r>
              <a:rPr lang="en-US" sz="2400" b="0" i="0" u="none" strike="noStrike" dirty="0" err="1">
                <a:effectLst/>
                <a:latin typeface="Inter"/>
              </a:rPr>
              <a:t>Olist</a:t>
            </a:r>
            <a:r>
              <a:rPr lang="en-US" sz="2400" b="0" i="0" u="none" strike="noStrike" dirty="0">
                <a:effectLst/>
                <a:latin typeface="Inter"/>
              </a:rPr>
              <a:t> logistics partners.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378" rIns="0" bIns="0" rtlCol="0">
            <a:spAutoFit/>
          </a:bodyPr>
          <a:lstStyle/>
          <a:p>
            <a:pPr marL="118110">
              <a:lnSpc>
                <a:spcPct val="100000"/>
              </a:lnSpc>
              <a:spcBef>
                <a:spcPts val="100"/>
              </a:spcBef>
            </a:pPr>
            <a:r>
              <a:rPr sz="4000" dirty="0"/>
              <a:t>Data</a:t>
            </a:r>
            <a:r>
              <a:rPr sz="4000" spc="-145" dirty="0"/>
              <a:t> </a:t>
            </a:r>
            <a:r>
              <a:rPr sz="4000" spc="-10" dirty="0"/>
              <a:t>Warehouse</a:t>
            </a:r>
            <a:r>
              <a:rPr sz="4000" spc="-135" dirty="0"/>
              <a:t> </a:t>
            </a:r>
            <a:r>
              <a:rPr sz="4000" spc="-10" dirty="0"/>
              <a:t>Modeling</a:t>
            </a:r>
            <a:endParaRPr sz="4000"/>
          </a:p>
        </p:txBody>
      </p:sp>
      <p:pic>
        <p:nvPicPr>
          <p:cNvPr id="3" name="object 3"/>
          <p:cNvPicPr/>
          <p:nvPr/>
        </p:nvPicPr>
        <p:blipFill>
          <a:blip r:embed="rId2" cstate="print"/>
          <a:stretch>
            <a:fillRect/>
          </a:stretch>
        </p:blipFill>
        <p:spPr>
          <a:xfrm>
            <a:off x="2011324" y="1965960"/>
            <a:ext cx="8168754" cy="44517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378" rIns="0" bIns="0" rtlCol="0">
            <a:spAutoFit/>
          </a:bodyPr>
          <a:lstStyle/>
          <a:p>
            <a:pPr marL="118110">
              <a:lnSpc>
                <a:spcPct val="100000"/>
              </a:lnSpc>
              <a:spcBef>
                <a:spcPts val="100"/>
              </a:spcBef>
            </a:pPr>
            <a:r>
              <a:rPr sz="4000" spc="-10" dirty="0"/>
              <a:t>Schema</a:t>
            </a:r>
            <a:endParaRPr sz="4000"/>
          </a:p>
        </p:txBody>
      </p:sp>
      <p:pic>
        <p:nvPicPr>
          <p:cNvPr id="5" name="Picture 4" descr="Diagram, schematic&#10;&#10;Description automatically generated">
            <a:extLst>
              <a:ext uri="{FF2B5EF4-FFF2-40B4-BE49-F238E27FC236}">
                <a16:creationId xmlns:a16="http://schemas.microsoft.com/office/drawing/2014/main" id="{CE06EDE2-829D-97F6-1462-03E115BBE6CE}"/>
              </a:ext>
            </a:extLst>
          </p:cNvPr>
          <p:cNvPicPr>
            <a:picLocks noChangeAspect="1"/>
          </p:cNvPicPr>
          <p:nvPr/>
        </p:nvPicPr>
        <p:blipFill rotWithShape="1">
          <a:blip r:embed="rId2">
            <a:extLst>
              <a:ext uri="{28A0092B-C50C-407E-A947-70E740481C1C}">
                <a14:useLocalDpi xmlns:a14="http://schemas.microsoft.com/office/drawing/2010/main" val="0"/>
              </a:ext>
            </a:extLst>
          </a:blip>
          <a:srcRect l="38235"/>
          <a:stretch/>
        </p:blipFill>
        <p:spPr>
          <a:xfrm>
            <a:off x="666750" y="1600200"/>
            <a:ext cx="11220450" cy="5181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DD26-B5E5-A4AD-C023-0D746D054AD2}"/>
              </a:ext>
            </a:extLst>
          </p:cNvPr>
          <p:cNvSpPr>
            <a:spLocks noGrp="1"/>
          </p:cNvSpPr>
          <p:nvPr>
            <p:ph type="title"/>
          </p:nvPr>
        </p:nvSpPr>
        <p:spPr>
          <a:xfrm>
            <a:off x="673100" y="430453"/>
            <a:ext cx="10852150" cy="615553"/>
          </a:xfrm>
        </p:spPr>
        <p:txBody>
          <a:bodyPr/>
          <a:lstStyle/>
          <a:p>
            <a:pPr algn="ctr"/>
            <a:r>
              <a:rPr lang="en-US" sz="4000" dirty="0"/>
              <a:t>ETL</a:t>
            </a:r>
            <a:r>
              <a:rPr lang="en-US" sz="4000" spc="-100" dirty="0"/>
              <a:t> </a:t>
            </a:r>
            <a:r>
              <a:rPr lang="en-US" sz="4000" spc="-10" dirty="0"/>
              <a:t>Process</a:t>
            </a:r>
            <a:endParaRPr lang="en-US" sz="4000" dirty="0"/>
          </a:p>
        </p:txBody>
      </p:sp>
      <p:sp>
        <p:nvSpPr>
          <p:cNvPr id="3" name="TextBox 2">
            <a:extLst>
              <a:ext uri="{FF2B5EF4-FFF2-40B4-BE49-F238E27FC236}">
                <a16:creationId xmlns:a16="http://schemas.microsoft.com/office/drawing/2014/main" id="{01C34FFE-8A0B-73F4-872B-6BD4C524DDA9}"/>
              </a:ext>
            </a:extLst>
          </p:cNvPr>
          <p:cNvSpPr txBox="1"/>
          <p:nvPr/>
        </p:nvSpPr>
        <p:spPr>
          <a:xfrm>
            <a:off x="381000" y="1752600"/>
            <a:ext cx="10478096" cy="369332"/>
          </a:xfrm>
          <a:prstGeom prst="rect">
            <a:avLst/>
          </a:prstGeom>
          <a:noFill/>
        </p:spPr>
        <p:txBody>
          <a:bodyPr wrap="square" rtlCol="0">
            <a:spAutoFit/>
          </a:bodyPr>
          <a:lstStyle/>
          <a:p>
            <a:r>
              <a:rPr lang="en-US" dirty="0"/>
              <a:t>We</a:t>
            </a:r>
            <a:r>
              <a:rPr lang="en-US" spc="-40" dirty="0"/>
              <a:t> </a:t>
            </a:r>
            <a:r>
              <a:rPr lang="en-US" dirty="0"/>
              <a:t>are</a:t>
            </a:r>
            <a:r>
              <a:rPr lang="en-US" spc="-45" dirty="0"/>
              <a:t> </a:t>
            </a:r>
            <a:r>
              <a:rPr lang="en-US" dirty="0"/>
              <a:t>doing</a:t>
            </a:r>
            <a:r>
              <a:rPr lang="en-US" spc="-40" dirty="0"/>
              <a:t> </a:t>
            </a:r>
            <a:r>
              <a:rPr lang="en-US" dirty="0"/>
              <a:t>SCD</a:t>
            </a:r>
            <a:r>
              <a:rPr lang="en-US" spc="-35" dirty="0"/>
              <a:t> </a:t>
            </a:r>
            <a:r>
              <a:rPr lang="en-US" dirty="0"/>
              <a:t>(type</a:t>
            </a:r>
            <a:r>
              <a:rPr lang="en-US" spc="-50" dirty="0"/>
              <a:t> </a:t>
            </a:r>
            <a:r>
              <a:rPr lang="en-US" dirty="0"/>
              <a:t>2)</a:t>
            </a:r>
            <a:r>
              <a:rPr lang="en-US" spc="-45" dirty="0"/>
              <a:t> </a:t>
            </a:r>
            <a:r>
              <a:rPr lang="en-US" dirty="0"/>
              <a:t>on</a:t>
            </a:r>
            <a:r>
              <a:rPr lang="en-US" spc="-40" dirty="0"/>
              <a:t> </a:t>
            </a:r>
            <a:r>
              <a:rPr lang="en-US" dirty="0"/>
              <a:t>column</a:t>
            </a:r>
            <a:r>
              <a:rPr lang="en-US" spc="-40" dirty="0"/>
              <a:t> </a:t>
            </a:r>
            <a:r>
              <a:rPr lang="en-US" spc="-40" dirty="0" err="1"/>
              <a:t>dim_products</a:t>
            </a:r>
            <a:r>
              <a:rPr lang="en-US" spc="-40" dirty="0"/>
              <a:t> </a:t>
            </a:r>
            <a:r>
              <a:rPr lang="en-US" dirty="0"/>
              <a:t>as</a:t>
            </a:r>
            <a:r>
              <a:rPr lang="en-US" spc="-45" dirty="0"/>
              <a:t> </a:t>
            </a:r>
            <a:r>
              <a:rPr lang="en-US" dirty="0"/>
              <a:t>it</a:t>
            </a:r>
            <a:r>
              <a:rPr lang="en-US" spc="-45" dirty="0"/>
              <a:t> </a:t>
            </a:r>
            <a:r>
              <a:rPr lang="en-US" dirty="0"/>
              <a:t>usually</a:t>
            </a:r>
            <a:r>
              <a:rPr lang="en-US" spc="-35" dirty="0"/>
              <a:t> </a:t>
            </a:r>
            <a:r>
              <a:rPr lang="en-US" dirty="0"/>
              <a:t>change</a:t>
            </a:r>
            <a:r>
              <a:rPr lang="en-US" spc="-45" dirty="0"/>
              <a:t> </a:t>
            </a:r>
            <a:r>
              <a:rPr lang="en-US" spc="-10" dirty="0"/>
              <a:t>relatively</a:t>
            </a:r>
            <a:r>
              <a:rPr lang="en-US" spc="-35" dirty="0"/>
              <a:t> </a:t>
            </a:r>
            <a:r>
              <a:rPr lang="en-US" spc="-20" dirty="0"/>
              <a:t>slow</a:t>
            </a:r>
            <a:endParaRPr lang="en-US" dirty="0"/>
          </a:p>
        </p:txBody>
      </p:sp>
      <p:sp>
        <p:nvSpPr>
          <p:cNvPr id="5" name="TextBox 4">
            <a:extLst>
              <a:ext uri="{FF2B5EF4-FFF2-40B4-BE49-F238E27FC236}">
                <a16:creationId xmlns:a16="http://schemas.microsoft.com/office/drawing/2014/main" id="{57AD265B-B6CB-D79A-55B5-BE6A1801353F}"/>
              </a:ext>
            </a:extLst>
          </p:cNvPr>
          <p:cNvSpPr txBox="1"/>
          <p:nvPr/>
        </p:nvSpPr>
        <p:spPr>
          <a:xfrm>
            <a:off x="381000" y="2182195"/>
            <a:ext cx="8763000" cy="3834383"/>
          </a:xfrm>
          <a:prstGeom prst="rect">
            <a:avLst/>
          </a:prstGeom>
          <a:noFill/>
        </p:spPr>
        <p:txBody>
          <a:bodyPr wrap="square" rtlCol="0">
            <a:spAutoFit/>
          </a:bodyPr>
          <a:lstStyle/>
          <a:p>
            <a:r>
              <a:rPr lang="en-US" dirty="0"/>
              <a:t>We</a:t>
            </a:r>
            <a:r>
              <a:rPr lang="en-US" spc="-65" dirty="0"/>
              <a:t> </a:t>
            </a:r>
            <a:r>
              <a:rPr lang="en-US" dirty="0"/>
              <a:t>have</a:t>
            </a:r>
            <a:r>
              <a:rPr lang="en-US" spc="-50" dirty="0"/>
              <a:t> 11</a:t>
            </a:r>
            <a:r>
              <a:rPr lang="en-US" spc="-65" dirty="0"/>
              <a:t> </a:t>
            </a:r>
            <a:r>
              <a:rPr lang="en-US" dirty="0"/>
              <a:t>dimension</a:t>
            </a:r>
            <a:r>
              <a:rPr lang="en-US" spc="-60" dirty="0"/>
              <a:t> </a:t>
            </a:r>
            <a:r>
              <a:rPr lang="en-US" dirty="0"/>
              <a:t>tables,</a:t>
            </a:r>
            <a:r>
              <a:rPr lang="en-US" spc="-55" dirty="0"/>
              <a:t> </a:t>
            </a:r>
            <a:r>
              <a:rPr lang="en-US" dirty="0"/>
              <a:t>including</a:t>
            </a:r>
            <a:r>
              <a:rPr lang="en-US" spc="-65" dirty="0"/>
              <a:t> </a:t>
            </a:r>
            <a:r>
              <a:rPr lang="en-US" dirty="0"/>
              <a:t>a</a:t>
            </a:r>
            <a:r>
              <a:rPr lang="en-US" spc="-50" dirty="0"/>
              <a:t> time</a:t>
            </a:r>
            <a:r>
              <a:rPr lang="en-US" spc="-60" dirty="0"/>
              <a:t> </a:t>
            </a:r>
            <a:r>
              <a:rPr lang="en-US" spc="-10" dirty="0"/>
              <a:t>dimension:</a:t>
            </a:r>
          </a:p>
          <a:p>
            <a:pPr marL="445770" indent="-170815">
              <a:lnSpc>
                <a:spcPct val="100000"/>
              </a:lnSpc>
              <a:spcBef>
                <a:spcPts val="140"/>
              </a:spcBef>
              <a:buFont typeface="Arial"/>
              <a:buChar char="•"/>
              <a:tabLst>
                <a:tab pos="446405" algn="l"/>
              </a:tabLst>
            </a:pPr>
            <a:r>
              <a:rPr lang="en-US" sz="1800" spc="-20" dirty="0">
                <a:solidFill>
                  <a:srgbClr val="000000"/>
                </a:solidFill>
              </a:rPr>
              <a:t>Marketing qualified leads.                                    </a:t>
            </a:r>
          </a:p>
          <a:p>
            <a:pPr marL="445770" indent="-170815">
              <a:lnSpc>
                <a:spcPct val="100000"/>
              </a:lnSpc>
              <a:spcBef>
                <a:spcPts val="140"/>
              </a:spcBef>
              <a:buFont typeface="Arial"/>
              <a:buChar char="•"/>
              <a:tabLst>
                <a:tab pos="446405" algn="l"/>
              </a:tabLst>
            </a:pPr>
            <a:r>
              <a:rPr lang="en-US" sz="1800" spc="-20" dirty="0">
                <a:solidFill>
                  <a:srgbClr val="000000"/>
                </a:solidFill>
              </a:rPr>
              <a:t>Deals</a:t>
            </a:r>
            <a:endParaRPr lang="en-US" sz="1800" dirty="0"/>
          </a:p>
          <a:p>
            <a:pPr marL="445770" indent="-170815">
              <a:lnSpc>
                <a:spcPct val="100000"/>
              </a:lnSpc>
              <a:spcBef>
                <a:spcPts val="130"/>
              </a:spcBef>
              <a:buFont typeface="Arial"/>
              <a:buChar char="•"/>
              <a:tabLst>
                <a:tab pos="446405" algn="l"/>
              </a:tabLst>
            </a:pPr>
            <a:r>
              <a:rPr lang="en-US" sz="1800" spc="-10" dirty="0">
                <a:solidFill>
                  <a:srgbClr val="000000"/>
                </a:solidFill>
              </a:rPr>
              <a:t>Seller</a:t>
            </a:r>
            <a:endParaRPr lang="en-US" sz="1800" dirty="0"/>
          </a:p>
          <a:p>
            <a:pPr marL="445770" indent="-170815">
              <a:lnSpc>
                <a:spcPct val="100000"/>
              </a:lnSpc>
              <a:spcBef>
                <a:spcPts val="140"/>
              </a:spcBef>
              <a:buFont typeface="Arial"/>
              <a:buChar char="•"/>
              <a:tabLst>
                <a:tab pos="446405" algn="l"/>
              </a:tabLst>
            </a:pPr>
            <a:r>
              <a:rPr lang="en-US" sz="1800" spc="-10" dirty="0">
                <a:solidFill>
                  <a:srgbClr val="000000"/>
                </a:solidFill>
              </a:rPr>
              <a:t>Products</a:t>
            </a:r>
            <a:endParaRPr lang="en-US" sz="1800" dirty="0"/>
          </a:p>
          <a:p>
            <a:pPr marL="445770" indent="-170815">
              <a:lnSpc>
                <a:spcPct val="100000"/>
              </a:lnSpc>
              <a:spcBef>
                <a:spcPts val="140"/>
              </a:spcBef>
              <a:buFont typeface="Arial"/>
              <a:buChar char="•"/>
              <a:tabLst>
                <a:tab pos="446405" algn="l"/>
              </a:tabLst>
            </a:pPr>
            <a:r>
              <a:rPr lang="en-US" sz="1800" spc="-10" dirty="0">
                <a:solidFill>
                  <a:srgbClr val="000000"/>
                </a:solidFill>
              </a:rPr>
              <a:t>Category Translation</a:t>
            </a:r>
            <a:endParaRPr lang="en-US" sz="1800" dirty="0"/>
          </a:p>
          <a:p>
            <a:pPr marL="445770" indent="-170815">
              <a:lnSpc>
                <a:spcPct val="100000"/>
              </a:lnSpc>
              <a:spcBef>
                <a:spcPts val="130"/>
              </a:spcBef>
              <a:buFont typeface="Arial"/>
              <a:buChar char="•"/>
              <a:tabLst>
                <a:tab pos="446405" algn="l"/>
              </a:tabLst>
            </a:pPr>
            <a:r>
              <a:rPr lang="en-US" sz="1800" spc="-20" dirty="0">
                <a:solidFill>
                  <a:srgbClr val="000000"/>
                </a:solidFill>
              </a:rPr>
              <a:t>Time </a:t>
            </a:r>
          </a:p>
          <a:p>
            <a:pPr marL="445770" indent="-170815">
              <a:lnSpc>
                <a:spcPct val="100000"/>
              </a:lnSpc>
              <a:spcBef>
                <a:spcPts val="130"/>
              </a:spcBef>
              <a:buFont typeface="Arial"/>
              <a:buChar char="•"/>
              <a:tabLst>
                <a:tab pos="446405" algn="l"/>
              </a:tabLst>
            </a:pPr>
            <a:r>
              <a:rPr lang="en-US" spc="-20" dirty="0">
                <a:solidFill>
                  <a:srgbClr val="000000"/>
                </a:solidFill>
              </a:rPr>
              <a:t>Seller location</a:t>
            </a:r>
          </a:p>
          <a:p>
            <a:pPr marL="445770" indent="-170815">
              <a:lnSpc>
                <a:spcPct val="100000"/>
              </a:lnSpc>
              <a:spcBef>
                <a:spcPts val="130"/>
              </a:spcBef>
              <a:buFont typeface="Arial"/>
              <a:buChar char="•"/>
              <a:tabLst>
                <a:tab pos="446405" algn="l"/>
              </a:tabLst>
            </a:pPr>
            <a:r>
              <a:rPr lang="en-US" sz="1800" spc="-20" dirty="0">
                <a:solidFill>
                  <a:srgbClr val="000000"/>
                </a:solidFill>
              </a:rPr>
              <a:t>Customer location</a:t>
            </a:r>
          </a:p>
          <a:p>
            <a:pPr marL="445770" indent="-170815">
              <a:lnSpc>
                <a:spcPct val="100000"/>
              </a:lnSpc>
              <a:spcBef>
                <a:spcPts val="130"/>
              </a:spcBef>
              <a:buFont typeface="Arial"/>
              <a:buChar char="•"/>
              <a:tabLst>
                <a:tab pos="446405" algn="l"/>
              </a:tabLst>
            </a:pPr>
            <a:r>
              <a:rPr lang="en-US" spc="-20" dirty="0">
                <a:solidFill>
                  <a:srgbClr val="000000"/>
                </a:solidFill>
              </a:rPr>
              <a:t>Customer</a:t>
            </a:r>
          </a:p>
          <a:p>
            <a:pPr marL="445770" indent="-170815">
              <a:lnSpc>
                <a:spcPct val="100000"/>
              </a:lnSpc>
              <a:spcBef>
                <a:spcPts val="130"/>
              </a:spcBef>
              <a:buFont typeface="Arial"/>
              <a:buChar char="•"/>
              <a:tabLst>
                <a:tab pos="446405" algn="l"/>
              </a:tabLst>
            </a:pPr>
            <a:r>
              <a:rPr lang="en-US" sz="1800" spc="-20" dirty="0">
                <a:solidFill>
                  <a:srgbClr val="000000"/>
                </a:solidFill>
              </a:rPr>
              <a:t>Payments</a:t>
            </a:r>
          </a:p>
          <a:p>
            <a:pPr marL="445770" indent="-170815">
              <a:lnSpc>
                <a:spcPct val="100000"/>
              </a:lnSpc>
              <a:spcBef>
                <a:spcPts val="130"/>
              </a:spcBef>
              <a:buFont typeface="Arial"/>
              <a:buChar char="•"/>
              <a:tabLst>
                <a:tab pos="446405" algn="l"/>
              </a:tabLst>
            </a:pPr>
            <a:r>
              <a:rPr lang="en-US" sz="1800" spc="-20" dirty="0">
                <a:solidFill>
                  <a:srgbClr val="000000"/>
                </a:solidFill>
              </a:rPr>
              <a:t>Orders</a:t>
            </a:r>
            <a:endParaRPr lang="en-US" sz="1800"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8A21D506-7FC4-F4CD-20AE-A822F33326ED}"/>
              </a:ext>
            </a:extLst>
          </p:cNvPr>
          <p:cNvSpPr txBox="1"/>
          <p:nvPr/>
        </p:nvSpPr>
        <p:spPr>
          <a:xfrm>
            <a:off x="381000" y="5693412"/>
            <a:ext cx="6652462" cy="646331"/>
          </a:xfrm>
          <a:prstGeom prst="rect">
            <a:avLst/>
          </a:prstGeom>
          <a:noFill/>
        </p:spPr>
        <p:txBody>
          <a:bodyPr wrap="none" rtlCol="0">
            <a:spAutoFit/>
          </a:bodyPr>
          <a:lstStyle/>
          <a:p>
            <a:r>
              <a:rPr lang="en-US" dirty="0"/>
              <a:t>We</a:t>
            </a:r>
            <a:r>
              <a:rPr lang="en-US" spc="-65" dirty="0"/>
              <a:t> </a:t>
            </a:r>
            <a:r>
              <a:rPr lang="en-US" dirty="0"/>
              <a:t>also</a:t>
            </a:r>
            <a:r>
              <a:rPr lang="en-US" spc="-45" dirty="0"/>
              <a:t> </a:t>
            </a:r>
            <a:r>
              <a:rPr lang="en-US" dirty="0"/>
              <a:t>have</a:t>
            </a:r>
            <a:r>
              <a:rPr lang="en-US" spc="-60" dirty="0"/>
              <a:t> two </a:t>
            </a:r>
            <a:r>
              <a:rPr lang="en-US" dirty="0"/>
              <a:t>fact</a:t>
            </a:r>
            <a:r>
              <a:rPr lang="en-US" spc="-60" dirty="0"/>
              <a:t> </a:t>
            </a:r>
            <a:r>
              <a:rPr lang="en-US" dirty="0"/>
              <a:t>tables</a:t>
            </a:r>
            <a:r>
              <a:rPr lang="en-US" spc="-55" dirty="0"/>
              <a:t> </a:t>
            </a:r>
            <a:r>
              <a:rPr lang="en-US" dirty="0"/>
              <a:t>i.e.,</a:t>
            </a:r>
            <a:r>
              <a:rPr lang="en-US" spc="-50" dirty="0"/>
              <a:t> </a:t>
            </a:r>
            <a:r>
              <a:rPr lang="en-US" spc="-10" dirty="0" err="1"/>
              <a:t>fact_order</a:t>
            </a:r>
            <a:r>
              <a:rPr lang="en-US" spc="-10" dirty="0"/>
              <a:t> and </a:t>
            </a:r>
            <a:r>
              <a:rPr lang="en-US" spc="-10" dirty="0" err="1"/>
              <a:t>fact_marketing</a:t>
            </a:r>
            <a:endParaRPr lang="en-US" spc="-10" dirty="0"/>
          </a:p>
          <a:p>
            <a:endParaRPr lang="en-US" dirty="0"/>
          </a:p>
        </p:txBody>
      </p:sp>
    </p:spTree>
    <p:extLst>
      <p:ext uri="{BB962C8B-B14F-4D97-AF65-F5344CB8AC3E}">
        <p14:creationId xmlns:p14="http://schemas.microsoft.com/office/powerpoint/2010/main" val="157493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139" y="384658"/>
            <a:ext cx="4331970" cy="6052185"/>
          </a:xfrm>
          <a:prstGeom prst="rect">
            <a:avLst/>
          </a:prstGeom>
        </p:spPr>
        <p:txBody>
          <a:bodyPr vert="horz" wrap="square" lIns="0" tIns="0" rIns="0" bIns="0" rtlCol="0">
            <a:spAutoFit/>
          </a:bodyPr>
          <a:lstStyle/>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a:lnSpc>
                <a:spcPct val="100000"/>
              </a:lnSpc>
            </a:pPr>
            <a:endParaRPr sz="4800" dirty="0">
              <a:latin typeface="Times New Roman"/>
              <a:cs typeface="Times New Roman"/>
            </a:endParaRPr>
          </a:p>
          <a:p>
            <a:pPr marL="994410">
              <a:lnSpc>
                <a:spcPct val="100000"/>
              </a:lnSpc>
              <a:spcBef>
                <a:spcPts val="4150"/>
              </a:spcBef>
            </a:pPr>
            <a:r>
              <a:rPr sz="4800" b="0" dirty="0">
                <a:solidFill>
                  <a:srgbClr val="FFFFFF"/>
                </a:solidFill>
                <a:latin typeface="Calibri Light"/>
                <a:cs typeface="Calibri Light"/>
              </a:rPr>
              <a:t>ETL</a:t>
            </a:r>
            <a:r>
              <a:rPr sz="4800" b="0" spc="-15" dirty="0">
                <a:solidFill>
                  <a:srgbClr val="FFFFFF"/>
                </a:solidFill>
                <a:latin typeface="Calibri Light"/>
                <a:cs typeface="Calibri Light"/>
              </a:rPr>
              <a:t> </a:t>
            </a:r>
            <a:r>
              <a:rPr sz="4800" b="0" spc="-10" dirty="0">
                <a:solidFill>
                  <a:srgbClr val="FFFFFF"/>
                </a:solidFill>
                <a:latin typeface="Calibri Light"/>
                <a:cs typeface="Calibri Light"/>
              </a:rPr>
              <a:t>cont.</a:t>
            </a:r>
            <a:endParaRPr sz="4800" dirty="0">
              <a:latin typeface="Calibri Light"/>
              <a:cs typeface="Calibri Light"/>
            </a:endParaRPr>
          </a:p>
        </p:txBody>
      </p:sp>
      <p:sp>
        <p:nvSpPr>
          <p:cNvPr id="3" name="object 3"/>
          <p:cNvSpPr/>
          <p:nvPr/>
        </p:nvSpPr>
        <p:spPr>
          <a:xfrm>
            <a:off x="1190878" y="3909961"/>
            <a:ext cx="2586990" cy="635"/>
          </a:xfrm>
          <a:custGeom>
            <a:avLst/>
            <a:gdLst/>
            <a:ahLst/>
            <a:cxnLst/>
            <a:rect l="l" t="t" r="r" b="b"/>
            <a:pathLst>
              <a:path w="2586990" h="635">
                <a:moveTo>
                  <a:pt x="0" y="0"/>
                </a:moveTo>
                <a:lnTo>
                  <a:pt x="2586964" y="355"/>
                </a:lnTo>
              </a:path>
            </a:pathLst>
          </a:custGeom>
          <a:ln w="22319">
            <a:solidFill>
              <a:srgbClr val="D8D8D8"/>
            </a:solidFill>
          </a:ln>
        </p:spPr>
        <p:txBody>
          <a:bodyPr wrap="square" lIns="0" tIns="0" rIns="0" bIns="0" rtlCol="0"/>
          <a:lstStyle/>
          <a:p>
            <a:endParaRPr/>
          </a:p>
        </p:txBody>
      </p:sp>
      <p:pic>
        <p:nvPicPr>
          <p:cNvPr id="6" name="Picture 5" descr="Graphical user interface, text&#10;&#10;Description automatically generated">
            <a:extLst>
              <a:ext uri="{FF2B5EF4-FFF2-40B4-BE49-F238E27FC236}">
                <a16:creationId xmlns:a16="http://schemas.microsoft.com/office/drawing/2014/main" id="{F6B52EE8-EBD1-AE4D-752F-4551EF6C4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109" y="335883"/>
            <a:ext cx="7231291" cy="51428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A64FB9-165B-37BA-C83C-53C422E1F52A}"/>
              </a:ext>
            </a:extLst>
          </p:cNvPr>
          <p:cNvSpPr txBox="1"/>
          <p:nvPr/>
        </p:nvSpPr>
        <p:spPr>
          <a:xfrm>
            <a:off x="1371600" y="2590800"/>
            <a:ext cx="2341025" cy="1107996"/>
          </a:xfrm>
          <a:prstGeom prst="rect">
            <a:avLst/>
          </a:prstGeom>
          <a:noFill/>
        </p:spPr>
        <p:txBody>
          <a:bodyPr wrap="none" rtlCol="0">
            <a:spAutoFit/>
          </a:bodyPr>
          <a:lstStyle/>
          <a:p>
            <a:r>
              <a:rPr lang="en-US" sz="4800" u="sng" dirty="0">
                <a:solidFill>
                  <a:srgbClr val="FFFFFF"/>
                </a:solidFill>
                <a:latin typeface="Calibri Light"/>
                <a:cs typeface="Calibri Light"/>
              </a:rPr>
              <a:t>ETL cont</a:t>
            </a:r>
            <a:r>
              <a:rPr lang="en-US" sz="1800" b="0" u="sng" spc="-10" dirty="0">
                <a:solidFill>
                  <a:srgbClr val="FFFFFF"/>
                </a:solidFill>
                <a:latin typeface="Calibri Light"/>
                <a:cs typeface="Calibri Light"/>
              </a:rPr>
              <a:t>.</a:t>
            </a:r>
            <a:endParaRPr lang="en-US" sz="1800" u="sng" dirty="0">
              <a:latin typeface="Calibri Light"/>
              <a:cs typeface="Calibri Light"/>
            </a:endParaRPr>
          </a:p>
          <a:p>
            <a:endParaRPr lang="en-US" dirty="0"/>
          </a:p>
        </p:txBody>
      </p:sp>
      <p:pic>
        <p:nvPicPr>
          <p:cNvPr id="6" name="Picture 5" descr="Table&#10;&#10;Description automatically generated">
            <a:extLst>
              <a:ext uri="{FF2B5EF4-FFF2-40B4-BE49-F238E27FC236}">
                <a16:creationId xmlns:a16="http://schemas.microsoft.com/office/drawing/2014/main" id="{42730D4D-3F2A-DFB9-00A6-B5D68ECE8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399" y="338098"/>
            <a:ext cx="7467601" cy="6138902"/>
          </a:xfrm>
          <a:prstGeom prst="rect">
            <a:avLst/>
          </a:prstGeom>
        </p:spPr>
      </p:pic>
    </p:spTree>
    <p:extLst>
      <p:ext uri="{BB962C8B-B14F-4D97-AF65-F5344CB8AC3E}">
        <p14:creationId xmlns:p14="http://schemas.microsoft.com/office/powerpoint/2010/main" val="1209309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TotalTime>
  <Words>557</Words>
  <Application>Microsoft Macintosh PowerPoint</Application>
  <PresentationFormat>Widescreen</PresentationFormat>
  <Paragraphs>71</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Inter</vt:lpstr>
      <vt:lpstr>Times New Roman</vt:lpstr>
      <vt:lpstr>Office Theme</vt:lpstr>
      <vt:lpstr>E-Commerce Data Warehouse and Analysis</vt:lpstr>
      <vt:lpstr>Agenda</vt:lpstr>
      <vt:lpstr>Project background</vt:lpstr>
      <vt:lpstr>Dataset source</vt:lpstr>
      <vt:lpstr>Data Warehouse Modeling</vt:lpstr>
      <vt:lpstr>Schema</vt:lpstr>
      <vt:lpstr>ETL Process</vt:lpstr>
      <vt:lpstr>PowerPoint Presentation</vt:lpstr>
      <vt:lpstr>PowerPoint Presentation</vt:lpstr>
      <vt:lpstr>PowerPoint Presentation</vt:lpstr>
      <vt:lpstr>PowerPoint Presentation</vt:lpstr>
      <vt:lpstr>Business Question- Query</vt:lpstr>
      <vt:lpstr>Business Question – Query Cont.</vt:lpstr>
      <vt:lpstr>Visualization</vt:lpstr>
      <vt:lpstr>Visualization 1</vt:lpstr>
      <vt:lpstr>Visualization 2</vt:lpstr>
      <vt:lpstr>PowerPoint Presentation</vt:lpstr>
      <vt:lpstr>Future Work – what we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Instacart Data Warehouse</dc:title>
  <dc:creator>Minglei` Zhao</dc:creator>
  <cp:lastModifiedBy>Kabi, Sansit</cp:lastModifiedBy>
  <cp:revision>2</cp:revision>
  <dcterms:created xsi:type="dcterms:W3CDTF">2022-12-11T02:33:22Z</dcterms:created>
  <dcterms:modified xsi:type="dcterms:W3CDTF">2022-12-11T09:26:45Z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2021-12-07T00:00:00Z</vt:filetime>
  </property>
  <property fmtid="{D5CDD505-2E9C-101B-9397-08002B2CF9AE}" pid="3" name="Creator">
    <vt:lpwstr>Impress</vt:lpwstr>
  </property>
  <property fmtid="{D5CDD505-2E9C-101B-9397-08002B2CF9AE}" pid="4" name="Producer">
    <vt:lpwstr>LibreOffice 7.0</vt:lpwstr>
  </property>
  <property fmtid="{D5CDD505-2E9C-101B-9397-08002B2CF9AE}" pid="5" name="LastSaved">
    <vt:filetime>2021-12-07T00:00:00Z</vt:filetime>
  </property>
</Properties>
</file>